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48"/>
  </p:notesMasterIdLst>
  <p:sldIdLst>
    <p:sldId id="363" r:id="rId2"/>
    <p:sldId id="366" r:id="rId3"/>
    <p:sldId id="256" r:id="rId4"/>
    <p:sldId id="287" r:id="rId5"/>
    <p:sldId id="281" r:id="rId6"/>
    <p:sldId id="282" r:id="rId7"/>
    <p:sldId id="257" r:id="rId8"/>
    <p:sldId id="316" r:id="rId9"/>
    <p:sldId id="317" r:id="rId10"/>
    <p:sldId id="367" r:id="rId11"/>
    <p:sldId id="318" r:id="rId12"/>
    <p:sldId id="369" r:id="rId13"/>
    <p:sldId id="368" r:id="rId14"/>
    <p:sldId id="370" r:id="rId15"/>
    <p:sldId id="324" r:id="rId16"/>
    <p:sldId id="258" r:id="rId17"/>
    <p:sldId id="326" r:id="rId18"/>
    <p:sldId id="364" r:id="rId19"/>
    <p:sldId id="331" r:id="rId20"/>
    <p:sldId id="332" r:id="rId21"/>
    <p:sldId id="334" r:id="rId22"/>
    <p:sldId id="365" r:id="rId23"/>
    <p:sldId id="371" r:id="rId24"/>
    <p:sldId id="335" r:id="rId25"/>
    <p:sldId id="336" r:id="rId26"/>
    <p:sldId id="337" r:id="rId27"/>
    <p:sldId id="338" r:id="rId28"/>
    <p:sldId id="339" r:id="rId29"/>
    <p:sldId id="340" r:id="rId30"/>
    <p:sldId id="259" r:id="rId31"/>
    <p:sldId id="345" r:id="rId32"/>
    <p:sldId id="346" r:id="rId33"/>
    <p:sldId id="260" r:id="rId34"/>
    <p:sldId id="348" r:id="rId35"/>
    <p:sldId id="355" r:id="rId36"/>
    <p:sldId id="351" r:id="rId37"/>
    <p:sldId id="352" r:id="rId38"/>
    <p:sldId id="353" r:id="rId39"/>
    <p:sldId id="354" r:id="rId40"/>
    <p:sldId id="356" r:id="rId41"/>
    <p:sldId id="357" r:id="rId42"/>
    <p:sldId id="358" r:id="rId43"/>
    <p:sldId id="359" r:id="rId44"/>
    <p:sldId id="360" r:id="rId45"/>
    <p:sldId id="361" r:id="rId46"/>
    <p:sldId id="362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dranko" initials="J" lastIdx="1" clrIdx="0">
    <p:extLst>
      <p:ext uri="{19B8F6BF-5375-455C-9EA6-DF929625EA0E}">
        <p15:presenceInfo xmlns:p15="http://schemas.microsoft.com/office/powerpoint/2012/main" userId="Jadrank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84644" autoAdjust="0"/>
  </p:normalViewPr>
  <p:slideViewPr>
    <p:cSldViewPr snapToGrid="0">
      <p:cViewPr varScale="1">
        <p:scale>
          <a:sx n="73" d="100"/>
          <a:sy n="73" d="100"/>
        </p:scale>
        <p:origin x="13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247A6-F573-408A-B7A4-FF589888E4EC}" type="datetimeFigureOut">
              <a:rPr lang="sr-Latn-RS" smtClean="0"/>
              <a:t>23.2.2021.</a:t>
            </a:fld>
            <a:endParaRPr lang="sr-Latn-R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6CF2C-3C4C-4954-8553-5165681C516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58566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6CF2C-3C4C-4954-8553-5165681C5161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127616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6CF2C-3C4C-4954-8553-5165681C5161}" type="slidenum">
              <a:rPr lang="sr-Latn-RS" smtClean="0"/>
              <a:t>4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83074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6CF2C-3C4C-4954-8553-5165681C5161}" type="slidenum">
              <a:rPr lang="sr-Latn-RS" smtClean="0"/>
              <a:t>5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82201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6CF2C-3C4C-4954-8553-5165681C5161}" type="slidenum">
              <a:rPr lang="sr-Latn-RS" smtClean="0"/>
              <a:t>17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73875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F6CF2C-3C4C-4954-8553-5165681C5161}" type="slidenum">
              <a:rPr lang="sr-Latn-RS" smtClean="0"/>
              <a:t>19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13210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242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17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85848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3178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7371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114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080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7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5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170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7385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1149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74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20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8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35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F6FB7-C1A8-4FE8-AD6F-E6E5116ABE19}" type="datetimeFigureOut">
              <a:rPr lang="en-GB" smtClean="0"/>
              <a:t>23/02/2021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80C0E7-F9EF-4F2F-A5D1-46E3FAE25A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524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  <p:sldLayoutId id="2147483867" r:id="rId13"/>
    <p:sldLayoutId id="2147483868" r:id="rId14"/>
    <p:sldLayoutId id="2147483869" r:id="rId15"/>
    <p:sldLayoutId id="21474838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3A5283C-82FB-4AF6-8B85-C426F4C3C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238" y="1240221"/>
            <a:ext cx="9202390" cy="5896303"/>
          </a:xfrm>
        </p:spPr>
        <p:txBody>
          <a:bodyPr>
            <a:noAutofit/>
          </a:bodyPr>
          <a:lstStyle/>
          <a:p>
            <a:r>
              <a:rPr lang="en-GB" sz="10000" dirty="0">
                <a:solidFill>
                  <a:srgbClr val="C00000"/>
                </a:solidFill>
              </a:rPr>
              <a:t>Meetings</a:t>
            </a:r>
            <a:br>
              <a:rPr lang="en-GB" sz="10000" dirty="0">
                <a:solidFill>
                  <a:srgbClr val="C00000"/>
                </a:solidFill>
              </a:rPr>
            </a:br>
            <a:r>
              <a:rPr lang="en-GB" sz="10000" dirty="0">
                <a:solidFill>
                  <a:srgbClr val="C00000"/>
                </a:solidFill>
              </a:rPr>
              <a:t>in English</a:t>
            </a:r>
            <a:endParaRPr lang="sr-Latn-RS" sz="10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7488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F6936-37C2-4E9F-8942-9DDE34C9B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8165"/>
            <a:ext cx="8596668" cy="630621"/>
          </a:xfrm>
        </p:spPr>
        <p:txBody>
          <a:bodyPr>
            <a:normAutofit fontScale="90000"/>
          </a:bodyPr>
          <a:lstStyle/>
          <a:p>
            <a:r>
              <a:rPr lang="en-GB" dirty="0"/>
              <a:t>Strategies for perfectionist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E78B-A825-4F1B-9F89-2D29BB395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1241"/>
            <a:ext cx="8596668" cy="5596759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Learn some </a:t>
            </a:r>
            <a:r>
              <a:rPr lang="en-US" sz="2200" b="1" dirty="0">
                <a:solidFill>
                  <a:schemeClr val="tx1"/>
                </a:solidFill>
              </a:rPr>
              <a:t>phrases for checking understanding</a:t>
            </a:r>
            <a:r>
              <a:rPr lang="en-US" sz="2000" b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What exactly do you mean by…?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Sorry – I didn’t catch that last word</a:t>
            </a:r>
            <a:r>
              <a:rPr lang="sr-Latn-RS" sz="2200" i="1" dirty="0">
                <a:solidFill>
                  <a:srgbClr val="0070C0"/>
                </a:solidFill>
              </a:rPr>
              <a:t>.</a:t>
            </a:r>
            <a:endParaRPr lang="en-US" sz="22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Can I just check if I understood you correctly?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I’m not familiar with the abbreviation R. Can someone help me?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OK, I understood almost everything, but not the last bit. What are we voting on now?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Sorry, but could you speak up a little. It’s difficult to hear you.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Would you mind speaking a bit slowly, please? I’m having trouble keeping up.</a:t>
            </a:r>
          </a:p>
          <a:p>
            <a:pPr marL="0" indent="0">
              <a:buNone/>
            </a:pPr>
            <a:endParaRPr lang="en-US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280666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B09D3-12B7-458A-9FD1-0C130F4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8676"/>
            <a:ext cx="8596668" cy="550415"/>
          </a:xfrm>
        </p:spPr>
        <p:txBody>
          <a:bodyPr>
            <a:normAutofit fontScale="90000"/>
          </a:bodyPr>
          <a:lstStyle/>
          <a:p>
            <a:r>
              <a:rPr lang="en-GB" dirty="0"/>
              <a:t>Strategies for risk-takers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0224F-E0DA-438A-A881-301FED67E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616" y="1912884"/>
            <a:ext cx="9223412" cy="4508938"/>
          </a:xfrm>
        </p:spPr>
        <p:txBody>
          <a:bodyPr>
            <a:noAutofit/>
          </a:bodyPr>
          <a:lstStyle/>
          <a:p>
            <a:r>
              <a:rPr lang="en-US" sz="2300" b="1" dirty="0">
                <a:solidFill>
                  <a:schemeClr val="tx1"/>
                </a:solidFill>
              </a:rPr>
              <a:t>Record yourself speaking</a:t>
            </a:r>
            <a:r>
              <a:rPr lang="en-US" sz="2300" dirty="0">
                <a:solidFill>
                  <a:schemeClr val="tx1"/>
                </a:solidFill>
              </a:rPr>
              <a:t> at a meeting in English. </a:t>
            </a:r>
          </a:p>
          <a:p>
            <a:pPr marL="0" indent="0">
              <a:buNone/>
            </a:pPr>
            <a:endParaRPr lang="en-US" sz="2300" dirty="0">
              <a:solidFill>
                <a:schemeClr val="tx1"/>
              </a:solidFill>
            </a:endParaRPr>
          </a:p>
          <a:p>
            <a:r>
              <a:rPr lang="en-US" sz="2300" b="1" dirty="0">
                <a:solidFill>
                  <a:schemeClr val="tx1"/>
                </a:solidFill>
              </a:rPr>
              <a:t>Ask a colleague </a:t>
            </a:r>
            <a:r>
              <a:rPr lang="en-US" sz="2300" dirty="0">
                <a:solidFill>
                  <a:schemeClr val="tx1"/>
                </a:solidFill>
              </a:rPr>
              <a:t>what bad habits you have with English grammar or pronunciation. </a:t>
            </a:r>
            <a:endParaRPr lang="en-US" sz="2300" i="1" dirty="0">
              <a:solidFill>
                <a:srgbClr val="0070C0"/>
              </a:solidFill>
            </a:endParaRPr>
          </a:p>
          <a:p>
            <a:endParaRPr lang="en-US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36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5A05-EC14-4174-AA46-F930B300F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5614"/>
            <a:ext cx="8596668" cy="701024"/>
          </a:xfrm>
        </p:spPr>
        <p:txBody>
          <a:bodyPr/>
          <a:lstStyle/>
          <a:p>
            <a:r>
              <a:rPr lang="en-GB" dirty="0"/>
              <a:t>Strategies for risk-takers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8F1A3-C45E-4F79-92AB-58AE8662E6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56138"/>
            <a:ext cx="8596668" cy="5586248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involve less confident colleagues</a:t>
            </a:r>
          </a:p>
          <a:p>
            <a:pPr marL="0" indent="0">
              <a:buNone/>
            </a:pPr>
            <a:endParaRPr lang="en-US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Do you think…?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What about if we…?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Why don’t we…?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That would work, wouldn’t it?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After you.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Go on.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Sorry, I interrupted you. You were saying…</a:t>
            </a:r>
          </a:p>
          <a:p>
            <a:pPr marL="0" indent="0">
              <a:buNone/>
            </a:pPr>
            <a:r>
              <a:rPr lang="en-US" sz="2200" i="1" dirty="0">
                <a:solidFill>
                  <a:srgbClr val="0070C0"/>
                </a:solidFill>
              </a:rPr>
              <a:t>Sorry, you were about to say something and I cut you off.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92316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1283D-D54D-430B-9293-B01533DBC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0717"/>
            <a:ext cx="8596668" cy="1709683"/>
          </a:xfrm>
        </p:spPr>
        <p:txBody>
          <a:bodyPr/>
          <a:lstStyle/>
          <a:p>
            <a:r>
              <a:rPr lang="en-GB" dirty="0"/>
              <a:t>Phrases for preventing interruptions</a:t>
            </a:r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1DF5E-296A-4455-BF7C-59A126441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43807"/>
            <a:ext cx="8596668" cy="3697555"/>
          </a:xfrm>
        </p:spPr>
        <p:txBody>
          <a:bodyPr/>
          <a:lstStyle/>
          <a:p>
            <a:pPr marL="0" indent="0">
              <a:buNone/>
            </a:pPr>
            <a:r>
              <a:rPr lang="en-GB" sz="2200" i="1" dirty="0">
                <a:solidFill>
                  <a:srgbClr val="0070C0"/>
                </a:solidFill>
              </a:rPr>
              <a:t>Can I just finish my point?</a:t>
            </a:r>
          </a:p>
          <a:p>
            <a:pPr marL="0" indent="0">
              <a:buNone/>
            </a:pPr>
            <a:r>
              <a:rPr lang="en-GB" sz="2200" i="1" dirty="0">
                <a:solidFill>
                  <a:srgbClr val="0070C0"/>
                </a:solidFill>
              </a:rPr>
              <a:t>Hang on a second, can you let me finish?</a:t>
            </a:r>
          </a:p>
          <a:p>
            <a:pPr marL="0" indent="0">
              <a:buNone/>
            </a:pPr>
            <a:r>
              <a:rPr lang="en-GB" sz="2200" i="1" dirty="0">
                <a:solidFill>
                  <a:srgbClr val="0070C0"/>
                </a:solidFill>
              </a:rPr>
              <a:t>I’m sorry, but this is really important.</a:t>
            </a:r>
          </a:p>
          <a:p>
            <a:pPr marL="0" indent="0">
              <a:buNone/>
            </a:pPr>
            <a:r>
              <a:rPr lang="en-GB" sz="2200" i="1" dirty="0">
                <a:solidFill>
                  <a:srgbClr val="0070C0"/>
                </a:solidFill>
              </a:rPr>
              <a:t>I’ll let you speak in a second.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119677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E85AF-6B29-4FDC-9809-26024A859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0317"/>
          </a:xfrm>
        </p:spPr>
        <p:txBody>
          <a:bodyPr>
            <a:normAutofit/>
          </a:bodyPr>
          <a:lstStyle/>
          <a:p>
            <a:r>
              <a:rPr lang="en-GB" dirty="0"/>
              <a:t>Giving your opinion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27B9A-7C4E-45BD-AA55-3B94D099B6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2741" y="1437830"/>
            <a:ext cx="4184035" cy="4601444"/>
          </a:xfrm>
        </p:spPr>
        <p:txBody>
          <a:bodyPr>
            <a:normAutofit fontScale="92500" lnSpcReduction="20000"/>
          </a:bodyPr>
          <a:lstStyle/>
          <a:p>
            <a:r>
              <a:rPr lang="en-GB" sz="2200" dirty="0">
                <a:solidFill>
                  <a:schemeClr val="tx1"/>
                </a:solidFill>
              </a:rPr>
              <a:t>make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a point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a proposal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a suggestion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r>
              <a:rPr lang="en-GB" sz="2200" dirty="0">
                <a:solidFill>
                  <a:schemeClr val="tx1"/>
                </a:solidFill>
              </a:rPr>
              <a:t>raise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an issue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an objection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a point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>
              <a:solidFill>
                <a:schemeClr val="tx1"/>
              </a:solidFill>
            </a:endParaRPr>
          </a:p>
          <a:p>
            <a:r>
              <a:rPr lang="en-GB" sz="2200" dirty="0">
                <a:solidFill>
                  <a:schemeClr val="tx1"/>
                </a:solidFill>
              </a:rPr>
              <a:t>give/state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your opinion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>
                <a:solidFill>
                  <a:schemeClr val="tx1"/>
                </a:solidFill>
              </a:rPr>
              <a:t>your view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2B0A4A-8795-4953-B0F1-C1963F243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175641"/>
            <a:ext cx="4184034" cy="3865721"/>
          </a:xfrm>
        </p:spPr>
        <p:txBody>
          <a:bodyPr>
            <a:normAutofit fontScale="925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May I make a suggestion to the chairman of the board?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The workers raised an objection to longer working hours.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He invited the committee members to give their opinion.</a:t>
            </a:r>
            <a:endParaRPr lang="sr-Latn-R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22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1934624-FE24-4BDE-9D62-130AAB29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59293"/>
          </a:xfrm>
        </p:spPr>
        <p:txBody>
          <a:bodyPr>
            <a:normAutofit fontScale="90000"/>
          </a:bodyPr>
          <a:lstStyle/>
          <a:p>
            <a:r>
              <a:rPr lang="en-GB" dirty="0"/>
              <a:t>Past forms</a:t>
            </a:r>
            <a:endParaRPr lang="sr-Latn-R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2A59ED5-B2F5-4BAB-B85C-BE776EF223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945930"/>
            <a:ext cx="4184035" cy="5614667"/>
          </a:xfrm>
        </p:spPr>
        <p:txBody>
          <a:bodyPr>
            <a:normAutofit fontScale="77500" lnSpcReduction="20000"/>
          </a:bodyPr>
          <a:lstStyle/>
          <a:p>
            <a:r>
              <a:rPr lang="en-GB" sz="2600" b="1" dirty="0">
                <a:solidFill>
                  <a:schemeClr val="tx1"/>
                </a:solidFill>
              </a:rPr>
              <a:t>Past simple </a:t>
            </a:r>
            <a:r>
              <a:rPr lang="en-GB" sz="2300" dirty="0">
                <a:solidFill>
                  <a:schemeClr val="tx1"/>
                </a:solidFill>
              </a:rPr>
              <a:t>(‘normal’ for talking about the past)</a:t>
            </a:r>
          </a:p>
          <a:p>
            <a:pPr marL="0" indent="0">
              <a:buNone/>
            </a:pPr>
            <a:r>
              <a:rPr lang="en-GB" sz="2300" dirty="0">
                <a:solidFill>
                  <a:schemeClr val="tx1"/>
                </a:solidFill>
              </a:rPr>
              <a:t>We use it to describe: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300" dirty="0">
                <a:solidFill>
                  <a:schemeClr val="tx1"/>
                </a:solidFill>
              </a:rPr>
              <a:t>A single past action or a series of completed past actions.</a:t>
            </a:r>
          </a:p>
          <a:p>
            <a:pPr marL="0" indent="0">
              <a:buNone/>
            </a:pPr>
            <a:r>
              <a:rPr lang="en-GB" sz="2300" i="1" dirty="0">
                <a:solidFill>
                  <a:schemeClr val="tx1"/>
                </a:solidFill>
              </a:rPr>
              <a:t>He signed the invoice, put it into an envelope and posted it.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300" dirty="0">
                <a:solidFill>
                  <a:schemeClr val="tx1"/>
                </a:solidFill>
              </a:rPr>
              <a:t>We use past simple for many kinds of past events ( short, quickly finished actions, longer situations, repeated events)</a:t>
            </a:r>
          </a:p>
          <a:p>
            <a:pPr marL="0" indent="0">
              <a:buNone/>
            </a:pPr>
            <a:r>
              <a:rPr lang="en-GB" sz="2300" i="1" dirty="0">
                <a:solidFill>
                  <a:schemeClr val="tx1"/>
                </a:solidFill>
              </a:rPr>
              <a:t>Peter broke a window last night.</a:t>
            </a:r>
          </a:p>
          <a:p>
            <a:pPr marL="0" indent="0">
              <a:buNone/>
            </a:pPr>
            <a:r>
              <a:rPr lang="en-GB" sz="2300" i="1" dirty="0">
                <a:solidFill>
                  <a:schemeClr val="tx1"/>
                </a:solidFill>
              </a:rPr>
              <a:t>I spent all my childhood in Spain.</a:t>
            </a:r>
          </a:p>
          <a:p>
            <a:pPr marL="0" indent="0">
              <a:buNone/>
            </a:pPr>
            <a:r>
              <a:rPr lang="en-GB" sz="2300" i="1" dirty="0">
                <a:solidFill>
                  <a:schemeClr val="tx1"/>
                </a:solidFill>
              </a:rPr>
              <a:t>Regularly every summer, John fell in love.</a:t>
            </a:r>
          </a:p>
          <a:p>
            <a:pPr marL="0" indent="0">
              <a:buNone/>
            </a:pPr>
            <a:r>
              <a:rPr lang="en-GB" sz="2300" i="1" dirty="0">
                <a:solidFill>
                  <a:schemeClr val="tx1"/>
                </a:solidFill>
              </a:rPr>
              <a:t>One day she decided that she didn’t like staying at home, so she told her husband that she wanted to get a job.</a:t>
            </a:r>
          </a:p>
          <a:p>
            <a:pPr marL="0" indent="0">
              <a:buNone/>
            </a:pPr>
            <a:endParaRPr lang="sr-Latn-RS" i="1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B6F29D3-B5A8-499F-8A46-64D7B4493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559293"/>
            <a:ext cx="4184034" cy="6298707"/>
          </a:xfrm>
        </p:spPr>
        <p:txBody>
          <a:bodyPr>
            <a:normAutofit fontScale="77500" lnSpcReduction="20000"/>
          </a:bodyPr>
          <a:lstStyle/>
          <a:p>
            <a:r>
              <a:rPr lang="en-GB" sz="2600" b="1" dirty="0">
                <a:solidFill>
                  <a:schemeClr val="tx1"/>
                </a:solidFill>
              </a:rPr>
              <a:t>Past continuous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100" dirty="0">
                <a:solidFill>
                  <a:schemeClr val="tx1"/>
                </a:solidFill>
              </a:rPr>
              <a:t>We use it to say that something was in progress around a particular past time.</a:t>
            </a:r>
          </a:p>
          <a:p>
            <a:pPr marL="0" indent="0">
              <a:buNone/>
            </a:pPr>
            <a:r>
              <a:rPr lang="en-GB" sz="2100" i="1" dirty="0">
                <a:solidFill>
                  <a:schemeClr val="tx1"/>
                </a:solidFill>
              </a:rPr>
              <a:t>When I got up this morning, the sun was shining, the birds were singing…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100" dirty="0">
                <a:solidFill>
                  <a:schemeClr val="tx1"/>
                </a:solidFill>
              </a:rPr>
              <a:t>We use it to show an action that was in progress when another action occurred.</a:t>
            </a:r>
          </a:p>
          <a:p>
            <a:pPr marL="0" indent="0">
              <a:buNone/>
            </a:pPr>
            <a:r>
              <a:rPr lang="en-GB" sz="2100" i="1" dirty="0">
                <a:solidFill>
                  <a:schemeClr val="tx1"/>
                </a:solidFill>
              </a:rPr>
              <a:t>They were preparing the accounts when the computer crashed.</a:t>
            </a:r>
          </a:p>
          <a:p>
            <a:pPr marL="0" indent="0">
              <a:buNone/>
            </a:pPr>
            <a:r>
              <a:rPr lang="en-GB" sz="2100" i="1" dirty="0">
                <a:solidFill>
                  <a:schemeClr val="tx1"/>
                </a:solidFill>
              </a:rPr>
              <a:t>At the time when it happened, I was travelling to Belgrade.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100" dirty="0">
                <a:solidFill>
                  <a:schemeClr val="tx1"/>
                </a:solidFill>
              </a:rPr>
              <a:t>We use it to show two or more actions were in progress at the same time.</a:t>
            </a:r>
          </a:p>
          <a:p>
            <a:pPr marL="0" indent="0">
              <a:buNone/>
            </a:pPr>
            <a:r>
              <a:rPr lang="en-GB" sz="2100" i="1" dirty="0">
                <a:solidFill>
                  <a:schemeClr val="tx1"/>
                </a:solidFill>
              </a:rPr>
              <a:t>While we were packing the boxes they were writing the labels.</a:t>
            </a:r>
          </a:p>
          <a:p>
            <a:pPr marL="0" indent="0">
              <a:buNone/>
            </a:pPr>
            <a:r>
              <a:rPr lang="en-GB" sz="2600" b="1" dirty="0">
                <a:solidFill>
                  <a:schemeClr val="tx1"/>
                </a:solidFill>
              </a:rPr>
              <a:t>Past perfect</a:t>
            </a:r>
            <a:endParaRPr lang="en-GB" sz="2600" b="1" i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100" dirty="0">
                <a:solidFill>
                  <a:schemeClr val="tx1"/>
                </a:solidFill>
              </a:rPr>
              <a:t>Earlier past</a:t>
            </a:r>
            <a:r>
              <a:rPr lang="en-GB" sz="2100" i="1" dirty="0">
                <a:solidFill>
                  <a:schemeClr val="tx1"/>
                </a:solidFill>
              </a:rPr>
              <a:t>: When we arrived, the meeting had already started.</a:t>
            </a:r>
          </a:p>
          <a:p>
            <a:pPr>
              <a:buFont typeface="Wingdings" panose="05000000000000000000" pitchFamily="2" charset="2"/>
              <a:buChar char="v"/>
            </a:pPr>
            <a:endParaRPr lang="en-GB" sz="21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2100" dirty="0">
                <a:solidFill>
                  <a:schemeClr val="tx1"/>
                </a:solidFill>
              </a:rPr>
              <a:t>How long</a:t>
            </a:r>
            <a:r>
              <a:rPr lang="en-GB" sz="2100" i="1" dirty="0">
                <a:solidFill>
                  <a:schemeClr val="tx1"/>
                </a:solidFill>
              </a:rPr>
              <a:t>? When they got married, they had known each other for 15 years.</a:t>
            </a:r>
            <a:endParaRPr lang="sr-Latn-RS" sz="21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304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4593"/>
            <a:ext cx="8596668" cy="1198179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3. Managing a meeting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57" y="1612285"/>
            <a:ext cx="2771775" cy="174307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957" y="4041903"/>
            <a:ext cx="2771775" cy="1647825"/>
          </a:xfrm>
        </p:spPr>
      </p:pic>
      <p:sp>
        <p:nvSpPr>
          <p:cNvPr id="7" name="Rectangle 6"/>
          <p:cNvSpPr/>
          <p:nvPr/>
        </p:nvSpPr>
        <p:spPr>
          <a:xfrm>
            <a:off x="3873731" y="1828768"/>
            <a:ext cx="65504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</a:pPr>
            <a:endParaRPr lang="en-GB" sz="2600" b="1" dirty="0">
              <a:latin typeface="+mj-lt"/>
              <a:cs typeface="Arial" panose="020B0604020202020204" pitchFamily="34" charset="0"/>
            </a:endParaRPr>
          </a:p>
          <a:p>
            <a:pPr>
              <a:buClr>
                <a:schemeClr val="accent2"/>
              </a:buClr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320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23716-11B9-4D62-8A72-DDE1C17F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8166"/>
            <a:ext cx="8596668" cy="648471"/>
          </a:xfrm>
        </p:spPr>
        <p:txBody>
          <a:bodyPr>
            <a:normAutofit/>
          </a:bodyPr>
          <a:lstStyle/>
          <a:p>
            <a:r>
              <a:rPr lang="en-GB" b="1" dirty="0"/>
              <a:t>Planning a meeting</a:t>
            </a:r>
            <a:endParaRPr lang="sr-Latn-R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B081A-B7E2-4E93-B82C-9D5F86EC1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16636"/>
            <a:ext cx="8596668" cy="596253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600" b="1" dirty="0"/>
          </a:p>
          <a:p>
            <a:r>
              <a:rPr lang="en-US" sz="2800" dirty="0"/>
              <a:t>whether a meeting needs to take place</a:t>
            </a:r>
          </a:p>
          <a:p>
            <a:r>
              <a:rPr lang="en-US" sz="2800" dirty="0"/>
              <a:t>how it should take place (e.g. face-to-face, by teleconference)</a:t>
            </a:r>
          </a:p>
          <a:p>
            <a:r>
              <a:rPr lang="en-US" sz="2800" dirty="0"/>
              <a:t>where and when it should take place</a:t>
            </a:r>
          </a:p>
          <a:p>
            <a:r>
              <a:rPr lang="en-US" sz="2800" dirty="0"/>
              <a:t>who needs to attend</a:t>
            </a:r>
          </a:p>
          <a:p>
            <a:r>
              <a:rPr lang="en-US" sz="2800" dirty="0"/>
              <a:t>how long it should last </a:t>
            </a:r>
          </a:p>
          <a:p>
            <a:r>
              <a:rPr lang="en-US" sz="2800" dirty="0"/>
              <a:t>what it should achieve</a:t>
            </a:r>
          </a:p>
          <a:p>
            <a:r>
              <a:rPr lang="en-US" sz="2800" dirty="0"/>
              <a:t>how much preparation each participant should do beforehand, etc. 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65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4921B-0362-47B8-B2F0-A7F9CF07B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6745"/>
          </a:xfrm>
        </p:spPr>
        <p:txBody>
          <a:bodyPr>
            <a:normAutofit/>
          </a:bodyPr>
          <a:lstStyle/>
          <a:p>
            <a:r>
              <a:rPr lang="en-US" sz="3600" b="1" dirty="0"/>
              <a:t>Arranging a meeting</a:t>
            </a:r>
            <a:endParaRPr lang="sr-Latn-R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318E5D3-7BD4-474C-A1E1-EC0EC08C1F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66345"/>
            <a:ext cx="4184035" cy="534976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200" b="1" dirty="0"/>
          </a:p>
          <a:p>
            <a:r>
              <a:rPr lang="en-US" sz="2200" dirty="0">
                <a:solidFill>
                  <a:schemeClr val="tx1"/>
                </a:solidFill>
              </a:rPr>
              <a:t>informing the participants about the purpose of and background of the meeting</a:t>
            </a:r>
          </a:p>
          <a:p>
            <a:r>
              <a:rPr lang="en-US" sz="2200" dirty="0">
                <a:solidFill>
                  <a:schemeClr val="tx1"/>
                </a:solidFill>
              </a:rPr>
              <a:t>persuading them why the meeting is important</a:t>
            </a:r>
          </a:p>
          <a:p>
            <a:r>
              <a:rPr lang="en-US" sz="2200" dirty="0">
                <a:solidFill>
                  <a:schemeClr val="tx1"/>
                </a:solidFill>
              </a:rPr>
              <a:t>negotiating time and place, making sure everyone knows how to prepare, etc.</a:t>
            </a:r>
          </a:p>
          <a:p>
            <a:pPr marL="0" indent="0">
              <a:buNone/>
            </a:pP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40841-764B-4401-8750-47FB48343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439917"/>
            <a:ext cx="4184034" cy="5276193"/>
          </a:xfrm>
        </p:spPr>
        <p:txBody>
          <a:bodyPr>
            <a:normAutofit fontScale="92500" lnSpcReduction="10000"/>
          </a:bodyPr>
          <a:lstStyle/>
          <a:p>
            <a:r>
              <a:rPr lang="en-GB" sz="2200" dirty="0">
                <a:solidFill>
                  <a:schemeClr val="tx1"/>
                </a:solidFill>
              </a:rPr>
              <a:t>call the meeting</a:t>
            </a:r>
          </a:p>
          <a:p>
            <a:r>
              <a:rPr lang="en-GB" sz="2200" dirty="0">
                <a:solidFill>
                  <a:schemeClr val="tx1"/>
                </a:solidFill>
              </a:rPr>
              <a:t>invite people to attend the meeting</a:t>
            </a:r>
          </a:p>
          <a:p>
            <a:r>
              <a:rPr lang="en-GB" sz="2200" dirty="0">
                <a:solidFill>
                  <a:schemeClr val="tx1"/>
                </a:solidFill>
              </a:rPr>
              <a:t>draw up an agenda</a:t>
            </a:r>
          </a:p>
          <a:p>
            <a:r>
              <a:rPr lang="en-GB" sz="2200" dirty="0">
                <a:solidFill>
                  <a:schemeClr val="tx1"/>
                </a:solidFill>
              </a:rPr>
              <a:t>circulate an agenda</a:t>
            </a:r>
          </a:p>
          <a:p>
            <a:r>
              <a:rPr lang="en-GB" sz="2200" dirty="0">
                <a:solidFill>
                  <a:schemeClr val="tx1"/>
                </a:solidFill>
              </a:rPr>
              <a:t>approve/ agree the minutes of the previous meeting</a:t>
            </a:r>
          </a:p>
          <a:p>
            <a:r>
              <a:rPr lang="en-GB" sz="2200" dirty="0">
                <a:solidFill>
                  <a:schemeClr val="tx1"/>
                </a:solidFill>
              </a:rPr>
              <a:t>agree on the agenda for the current meeting</a:t>
            </a:r>
          </a:p>
          <a:p>
            <a:r>
              <a:rPr lang="en-GB" sz="2200" dirty="0">
                <a:solidFill>
                  <a:schemeClr val="tx1"/>
                </a:solidFill>
              </a:rPr>
              <a:t>add an item to the agenda</a:t>
            </a:r>
          </a:p>
          <a:p>
            <a:r>
              <a:rPr lang="en-GB" sz="2200" dirty="0">
                <a:solidFill>
                  <a:schemeClr val="tx1"/>
                </a:solidFill>
              </a:rPr>
              <a:t>remove something from the agenda</a:t>
            </a:r>
          </a:p>
          <a:p>
            <a:r>
              <a:rPr lang="en-GB" sz="2200" dirty="0">
                <a:solidFill>
                  <a:schemeClr val="tx1"/>
                </a:solidFill>
              </a:rPr>
              <a:t>take/leave something off the agenda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393900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CECBF82-E4FA-428B-8319-E00864981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146"/>
            <a:ext cx="8596668" cy="686232"/>
          </a:xfrm>
        </p:spPr>
        <p:txBody>
          <a:bodyPr>
            <a:normAutofit/>
          </a:bodyPr>
          <a:lstStyle/>
          <a:p>
            <a:r>
              <a:rPr lang="en-GB" dirty="0"/>
              <a:t>Useful phrases used in emails</a:t>
            </a:r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6355F9-FAE4-4F1F-9974-8FB9CE8C15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925976"/>
            <a:ext cx="4184035" cy="5932024"/>
          </a:xfrm>
        </p:spPr>
        <p:txBody>
          <a:bodyPr>
            <a:normAutofit fontScale="92500"/>
          </a:bodyPr>
          <a:lstStyle/>
          <a:p>
            <a:r>
              <a:rPr lang="en-US" sz="2200" b="1" dirty="0"/>
              <a:t>Referring to previous knowledge or conversations</a:t>
            </a:r>
            <a:r>
              <a:rPr lang="en-US" sz="2200" dirty="0"/>
              <a:t>:</a:t>
            </a:r>
          </a:p>
          <a:p>
            <a:r>
              <a:rPr lang="en-US" sz="2200" dirty="0"/>
              <a:t> </a:t>
            </a:r>
            <a:r>
              <a:rPr lang="en-US" sz="2200" i="1" dirty="0">
                <a:solidFill>
                  <a:srgbClr val="FF0000"/>
                </a:solidFill>
              </a:rPr>
              <a:t>As you may know,</a:t>
            </a:r>
            <a:r>
              <a:rPr lang="en-US" sz="2200" i="1" dirty="0"/>
              <a:t> </a:t>
            </a:r>
            <a:r>
              <a:rPr lang="en-US" sz="2200" i="1" dirty="0">
                <a:solidFill>
                  <a:schemeClr val="tx1"/>
                </a:solidFill>
              </a:rPr>
              <a:t>we are developing a major new project.</a:t>
            </a:r>
          </a:p>
          <a:p>
            <a:r>
              <a:rPr lang="en-US" sz="2200" i="1" dirty="0">
                <a:solidFill>
                  <a:srgbClr val="FF0000"/>
                </a:solidFill>
              </a:rPr>
              <a:t>Based on the information I received</a:t>
            </a:r>
            <a:r>
              <a:rPr lang="en-US" sz="2200" i="1" dirty="0"/>
              <a:t>, </a:t>
            </a:r>
            <a:r>
              <a:rPr lang="en-US" sz="2200" i="1" dirty="0">
                <a:solidFill>
                  <a:schemeClr val="tx1"/>
                </a:solidFill>
              </a:rPr>
              <a:t>I would like to invite you to our first meeting.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 Please make sure you have read the briefing documents </a:t>
            </a:r>
            <a:r>
              <a:rPr lang="en-US" sz="2200" i="1" dirty="0">
                <a:solidFill>
                  <a:srgbClr val="FF0000"/>
                </a:solidFill>
              </a:rPr>
              <a:t>that I sent on Monday. </a:t>
            </a:r>
          </a:p>
          <a:p>
            <a:r>
              <a:rPr lang="en-US" sz="2200" i="1" dirty="0">
                <a:solidFill>
                  <a:srgbClr val="FF0000"/>
                </a:solidFill>
              </a:rPr>
              <a:t>As promised</a:t>
            </a:r>
            <a:r>
              <a:rPr lang="en-US" sz="2200" i="1" dirty="0">
                <a:solidFill>
                  <a:schemeClr val="tx1"/>
                </a:solidFill>
              </a:rPr>
              <a:t>, I am attaching the meeting minutes. </a:t>
            </a:r>
          </a:p>
          <a:p>
            <a:r>
              <a:rPr lang="en-US" sz="2200" i="1" dirty="0">
                <a:solidFill>
                  <a:srgbClr val="FF0000"/>
                </a:solidFill>
              </a:rPr>
              <a:t>As we discussed</a:t>
            </a:r>
            <a:r>
              <a:rPr lang="en-US" sz="2200" i="1" dirty="0">
                <a:solidFill>
                  <a:schemeClr val="tx1"/>
                </a:solidFill>
              </a:rPr>
              <a:t>, our next meeting will be on 21</a:t>
            </a:r>
            <a:r>
              <a:rPr lang="en-US" sz="2200" i="1" baseline="30000" dirty="0">
                <a:solidFill>
                  <a:schemeClr val="tx1"/>
                </a:solidFill>
              </a:rPr>
              <a:t>st</a:t>
            </a:r>
            <a:r>
              <a:rPr lang="en-US" sz="2200" i="1" dirty="0">
                <a:solidFill>
                  <a:schemeClr val="tx1"/>
                </a:solidFill>
              </a:rPr>
              <a:t> April.</a:t>
            </a:r>
          </a:p>
          <a:p>
            <a:endParaRPr lang="sr-Latn-R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5BFFAA5-8C97-4252-A19C-83AD2FF2F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925976"/>
            <a:ext cx="4184034" cy="5932024"/>
          </a:xfrm>
        </p:spPr>
        <p:txBody>
          <a:bodyPr>
            <a:normAutofit fontScale="92500"/>
          </a:bodyPr>
          <a:lstStyle/>
          <a:p>
            <a:r>
              <a:rPr lang="en-US" sz="2200" b="1" dirty="0"/>
              <a:t>Referring to attachments: </a:t>
            </a:r>
          </a:p>
          <a:p>
            <a:pPr marL="0" indent="0">
              <a:buNone/>
            </a:pPr>
            <a:endParaRPr lang="en-US" sz="2200" b="1" dirty="0"/>
          </a:p>
          <a:p>
            <a:r>
              <a:rPr lang="en-US" sz="2200" i="1" dirty="0">
                <a:solidFill>
                  <a:srgbClr val="FF0000"/>
                </a:solidFill>
              </a:rPr>
              <a:t>I am attaching </a:t>
            </a:r>
            <a:r>
              <a:rPr lang="en-US" sz="2200" i="1" dirty="0">
                <a:solidFill>
                  <a:schemeClr val="tx1"/>
                </a:solidFill>
              </a:rPr>
              <a:t>a short summary of the project for your information.</a:t>
            </a:r>
            <a:endParaRPr lang="en-US" sz="2200" i="1" dirty="0"/>
          </a:p>
          <a:p>
            <a:r>
              <a:rPr lang="en-US" sz="2200" i="1" dirty="0"/>
              <a:t> </a:t>
            </a:r>
            <a:r>
              <a:rPr lang="en-US" sz="2200" i="1" dirty="0">
                <a:solidFill>
                  <a:srgbClr val="FF0000"/>
                </a:solidFill>
              </a:rPr>
              <a:t>I’m attaching some background documents</a:t>
            </a:r>
            <a:r>
              <a:rPr lang="en-US" sz="2200" i="1" dirty="0"/>
              <a:t>, </a:t>
            </a:r>
            <a:r>
              <a:rPr lang="en-US" sz="2200" i="1" dirty="0">
                <a:solidFill>
                  <a:schemeClr val="tx1"/>
                </a:solidFill>
              </a:rPr>
              <a:t>so you can familiarize yourself with the project aims and scope.</a:t>
            </a:r>
          </a:p>
          <a:p>
            <a:r>
              <a:rPr lang="en-US" sz="2200" i="1" dirty="0">
                <a:solidFill>
                  <a:srgbClr val="FF0000"/>
                </a:solidFill>
              </a:rPr>
              <a:t>Attached again for your reference…</a:t>
            </a:r>
            <a:endParaRPr lang="sr-Latn-RS" sz="22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426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51F44B-C822-4D38-A7FB-7D21D09BB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9186"/>
            <a:ext cx="8596668" cy="627452"/>
          </a:xfrm>
        </p:spPr>
        <p:txBody>
          <a:bodyPr>
            <a:normAutofit fontScale="90000"/>
          </a:bodyPr>
          <a:lstStyle/>
          <a:p>
            <a:r>
              <a:rPr lang="en-GB" dirty="0"/>
              <a:t>Meetings</a:t>
            </a:r>
            <a:endParaRPr lang="sr-Latn-R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9E936C-8F51-4B48-A70D-FABBDDEEBF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250730"/>
            <a:ext cx="4184035" cy="5607269"/>
          </a:xfrm>
        </p:spPr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frequent/ regular</a:t>
            </a:r>
          </a:p>
          <a:p>
            <a:r>
              <a:rPr lang="en-GB" sz="2000" dirty="0">
                <a:solidFill>
                  <a:schemeClr val="tx1"/>
                </a:solidFill>
              </a:rPr>
              <a:t>annual/ monthly/quarterly/weekly</a:t>
            </a:r>
          </a:p>
          <a:p>
            <a:r>
              <a:rPr lang="en-GB" sz="2000" dirty="0">
                <a:solidFill>
                  <a:schemeClr val="tx1"/>
                </a:solidFill>
              </a:rPr>
              <a:t>all-day/ breakfast/ weekend</a:t>
            </a:r>
          </a:p>
          <a:p>
            <a:r>
              <a:rPr lang="en-GB" sz="2000" dirty="0">
                <a:solidFill>
                  <a:schemeClr val="tx1"/>
                </a:solidFill>
              </a:rPr>
              <a:t>formal/ informal</a:t>
            </a:r>
          </a:p>
          <a:p>
            <a:r>
              <a:rPr lang="en-GB" sz="2000" dirty="0">
                <a:solidFill>
                  <a:schemeClr val="tx1"/>
                </a:solidFill>
              </a:rPr>
              <a:t>open/ closed</a:t>
            </a:r>
          </a:p>
          <a:p>
            <a:r>
              <a:rPr lang="en-GB" sz="2000" dirty="0">
                <a:solidFill>
                  <a:schemeClr val="tx1"/>
                </a:solidFill>
              </a:rPr>
              <a:t>public/ private/ secret</a:t>
            </a:r>
          </a:p>
          <a:p>
            <a:r>
              <a:rPr lang="en-GB" sz="2000" dirty="0">
                <a:solidFill>
                  <a:schemeClr val="tx1"/>
                </a:solidFill>
              </a:rPr>
              <a:t>face-to-face/ personal/ on-line</a:t>
            </a:r>
          </a:p>
          <a:p>
            <a:r>
              <a:rPr lang="en-GB" sz="2000" dirty="0">
                <a:solidFill>
                  <a:schemeClr val="tx1"/>
                </a:solidFill>
              </a:rPr>
              <a:t>bilateral/ trilateral</a:t>
            </a:r>
          </a:p>
          <a:p>
            <a:r>
              <a:rPr lang="en-GB" sz="2000" dirty="0">
                <a:solidFill>
                  <a:schemeClr val="tx1"/>
                </a:solidFill>
              </a:rPr>
              <a:t>high-level/ top-level</a:t>
            </a:r>
          </a:p>
          <a:p>
            <a:r>
              <a:rPr lang="en-GB" sz="2000" dirty="0">
                <a:solidFill>
                  <a:schemeClr val="tx1"/>
                </a:solidFill>
              </a:rPr>
              <a:t>departmental/ staff/ team/ union</a:t>
            </a:r>
          </a:p>
          <a:p>
            <a:endParaRPr lang="en-GB" dirty="0"/>
          </a:p>
          <a:p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010921-42C2-4B73-9B3E-4B24F1AD8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250730"/>
            <a:ext cx="4184034" cy="5607269"/>
          </a:xfrm>
        </p:spPr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have</a:t>
            </a:r>
          </a:p>
          <a:p>
            <a:r>
              <a:rPr lang="en-GB" sz="2000" dirty="0">
                <a:solidFill>
                  <a:schemeClr val="tx1"/>
                </a:solidFill>
              </a:rPr>
              <a:t>attend/ invite people to attend</a:t>
            </a:r>
          </a:p>
          <a:p>
            <a:r>
              <a:rPr lang="en-GB" sz="2000" dirty="0">
                <a:solidFill>
                  <a:schemeClr val="tx1"/>
                </a:solidFill>
              </a:rPr>
              <a:t>participate in</a:t>
            </a:r>
          </a:p>
          <a:p>
            <a:r>
              <a:rPr lang="en-GB" sz="2000" dirty="0">
                <a:solidFill>
                  <a:schemeClr val="tx1"/>
                </a:solidFill>
              </a:rPr>
              <a:t>arrange/ schedule/ organize</a:t>
            </a:r>
          </a:p>
          <a:p>
            <a:r>
              <a:rPr lang="en-GB" sz="2000" dirty="0">
                <a:solidFill>
                  <a:schemeClr val="tx1"/>
                </a:solidFill>
              </a:rPr>
              <a:t>manage/ hold</a:t>
            </a:r>
          </a:p>
          <a:p>
            <a:r>
              <a:rPr lang="en-GB" sz="2000" dirty="0">
                <a:solidFill>
                  <a:schemeClr val="tx1"/>
                </a:solidFill>
              </a:rPr>
              <a:t>host/ chair/ conduct</a:t>
            </a:r>
          </a:p>
          <a:p>
            <a:r>
              <a:rPr lang="en-GB" sz="2000" dirty="0">
                <a:solidFill>
                  <a:schemeClr val="tx1"/>
                </a:solidFill>
              </a:rPr>
              <a:t>open/ declare open</a:t>
            </a:r>
          </a:p>
          <a:p>
            <a:r>
              <a:rPr lang="en-GB" sz="2000" dirty="0">
                <a:solidFill>
                  <a:schemeClr val="tx1"/>
                </a:solidFill>
              </a:rPr>
              <a:t>close/ declare closed</a:t>
            </a:r>
          </a:p>
          <a:p>
            <a:r>
              <a:rPr lang="en-GB" sz="2000" dirty="0">
                <a:solidFill>
                  <a:schemeClr val="tx1"/>
                </a:solidFill>
              </a:rPr>
              <a:t>call off/ cancel</a:t>
            </a:r>
          </a:p>
          <a:p>
            <a:r>
              <a:rPr lang="en-GB" sz="2000" dirty="0">
                <a:solidFill>
                  <a:schemeClr val="tx1"/>
                </a:solidFill>
              </a:rPr>
              <a:t>Postpone</a:t>
            </a:r>
          </a:p>
          <a:p>
            <a:r>
              <a:rPr lang="en-GB" sz="2000" dirty="0">
                <a:solidFill>
                  <a:schemeClr val="tx1"/>
                </a:solidFill>
              </a:rPr>
              <a:t>Ban</a:t>
            </a:r>
          </a:p>
          <a:p>
            <a:r>
              <a:rPr lang="en-GB" sz="2000" dirty="0">
                <a:solidFill>
                  <a:schemeClr val="tx1"/>
                </a:solidFill>
              </a:rPr>
              <a:t>boycott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90294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8D02C-8DB8-4B50-85D8-EBE5AA5E3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48182"/>
          </a:xfrm>
        </p:spPr>
        <p:txBody>
          <a:bodyPr>
            <a:normAutofit/>
          </a:bodyPr>
          <a:lstStyle/>
          <a:p>
            <a:r>
              <a:rPr lang="en-GB" dirty="0"/>
              <a:t>Useful phrases used in emails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408C4-50EC-42D9-ABCA-25E91D3391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3" y="648182"/>
            <a:ext cx="5260479" cy="8414795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Explaining reasons:</a:t>
            </a:r>
          </a:p>
          <a:p>
            <a:r>
              <a:rPr lang="en-US" sz="2000" i="1" dirty="0"/>
              <a:t> </a:t>
            </a:r>
            <a:r>
              <a:rPr lang="en-US" sz="1900" i="1" dirty="0">
                <a:solidFill>
                  <a:srgbClr val="FF0000"/>
                </a:solidFill>
              </a:rPr>
              <a:t>In order for </a:t>
            </a:r>
            <a:r>
              <a:rPr lang="en-US" sz="1900" i="1" dirty="0">
                <a:solidFill>
                  <a:schemeClr val="tx1"/>
                </a:solidFill>
              </a:rPr>
              <a:t>the project</a:t>
            </a:r>
            <a:r>
              <a:rPr lang="en-US" sz="1900" i="1" dirty="0"/>
              <a:t> </a:t>
            </a:r>
            <a:r>
              <a:rPr lang="en-US" sz="1900" i="1" dirty="0">
                <a:solidFill>
                  <a:srgbClr val="FF0000"/>
                </a:solidFill>
              </a:rPr>
              <a:t>to</a:t>
            </a:r>
            <a:r>
              <a:rPr lang="en-US" sz="1900" i="1" dirty="0"/>
              <a:t> </a:t>
            </a:r>
            <a:r>
              <a:rPr lang="en-US" sz="1900" i="1" dirty="0">
                <a:solidFill>
                  <a:schemeClr val="tx1"/>
                </a:solidFill>
              </a:rPr>
              <a:t>be successful we need support from all departments. </a:t>
            </a:r>
          </a:p>
          <a:p>
            <a:r>
              <a:rPr lang="en-US" sz="1900" i="1" dirty="0">
                <a:solidFill>
                  <a:srgbClr val="FF0000"/>
                </a:solidFill>
              </a:rPr>
              <a:t>With this in mind</a:t>
            </a:r>
            <a:r>
              <a:rPr lang="en-US" sz="1900" i="1" dirty="0"/>
              <a:t>, </a:t>
            </a:r>
            <a:r>
              <a:rPr lang="en-US" sz="1900" i="1" dirty="0">
                <a:solidFill>
                  <a:schemeClr val="tx1"/>
                </a:solidFill>
              </a:rPr>
              <a:t>I would like to set up the project team.</a:t>
            </a:r>
          </a:p>
          <a:p>
            <a:r>
              <a:rPr lang="en-US" sz="1900" i="1" dirty="0">
                <a:solidFill>
                  <a:schemeClr val="tx1"/>
                </a:solidFill>
              </a:rPr>
              <a:t>I believe this project will be useful for individual members </a:t>
            </a:r>
            <a:r>
              <a:rPr lang="en-US" sz="1900" i="1" dirty="0">
                <a:solidFill>
                  <a:srgbClr val="FF0000"/>
                </a:solidFill>
              </a:rPr>
              <a:t>as</a:t>
            </a:r>
            <a:r>
              <a:rPr lang="en-US" sz="1900" i="1" dirty="0">
                <a:solidFill>
                  <a:schemeClr val="tx1"/>
                </a:solidFill>
              </a:rPr>
              <a:t> they will gain a better understanding. </a:t>
            </a:r>
          </a:p>
          <a:p>
            <a:r>
              <a:rPr lang="en-US" sz="1900" i="1" dirty="0">
                <a:solidFill>
                  <a:schemeClr val="tx1"/>
                </a:solidFill>
              </a:rPr>
              <a:t>Could you let me know your availability</a:t>
            </a:r>
            <a:r>
              <a:rPr lang="sr-Latn-RS" sz="1900" i="1" dirty="0">
                <a:solidFill>
                  <a:schemeClr val="tx1"/>
                </a:solidFill>
              </a:rPr>
              <a:t>,</a:t>
            </a:r>
            <a:r>
              <a:rPr lang="en-US" sz="1900" i="1" dirty="0"/>
              <a:t> </a:t>
            </a:r>
            <a:r>
              <a:rPr lang="en-US" sz="1900" i="1" dirty="0">
                <a:solidFill>
                  <a:srgbClr val="FF0000"/>
                </a:solidFill>
              </a:rPr>
              <a:t>so I can </a:t>
            </a:r>
            <a:r>
              <a:rPr lang="en-US" sz="1900" i="1" dirty="0">
                <a:solidFill>
                  <a:schemeClr val="tx1"/>
                </a:solidFill>
              </a:rPr>
              <a:t>find time that suits most people?</a:t>
            </a:r>
            <a:endParaRPr lang="en-US" sz="1900" dirty="0">
              <a:solidFill>
                <a:schemeClr val="tx1"/>
              </a:solidFill>
            </a:endParaRPr>
          </a:p>
          <a:p>
            <a:r>
              <a:rPr lang="en-US" sz="1900" b="1" dirty="0">
                <a:solidFill>
                  <a:schemeClr val="tx1"/>
                </a:solidFill>
              </a:rPr>
              <a:t>Explaining what you want to do</a:t>
            </a:r>
            <a:r>
              <a:rPr lang="en-US" sz="1900" dirty="0">
                <a:solidFill>
                  <a:schemeClr val="tx1"/>
                </a:solidFill>
              </a:rPr>
              <a:t>:</a:t>
            </a:r>
          </a:p>
          <a:p>
            <a:r>
              <a:rPr lang="en-US" sz="1900" dirty="0">
                <a:solidFill>
                  <a:srgbClr val="FF0000"/>
                </a:solidFill>
              </a:rPr>
              <a:t> </a:t>
            </a:r>
            <a:r>
              <a:rPr lang="en-US" sz="1900" i="1" dirty="0">
                <a:solidFill>
                  <a:srgbClr val="FF0000"/>
                </a:solidFill>
              </a:rPr>
              <a:t>We need to </a:t>
            </a:r>
            <a:r>
              <a:rPr lang="en-US" sz="1900" i="1" dirty="0">
                <a:solidFill>
                  <a:schemeClr val="tx1"/>
                </a:solidFill>
              </a:rPr>
              <a:t>get the input and support from as many departments as possible. </a:t>
            </a:r>
          </a:p>
          <a:p>
            <a:r>
              <a:rPr lang="en-US" sz="1900" i="1" dirty="0">
                <a:solidFill>
                  <a:srgbClr val="FF0000"/>
                </a:solidFill>
              </a:rPr>
              <a:t>I’d like to</a:t>
            </a:r>
            <a:r>
              <a:rPr lang="en-US" sz="1900" i="1" dirty="0"/>
              <a:t> </a:t>
            </a:r>
            <a:r>
              <a:rPr lang="en-US" sz="1900" i="1" dirty="0">
                <a:solidFill>
                  <a:schemeClr val="tx1"/>
                </a:solidFill>
              </a:rPr>
              <a:t>make a proposal. </a:t>
            </a:r>
          </a:p>
          <a:p>
            <a:r>
              <a:rPr lang="en-US" sz="1900" i="1" dirty="0">
                <a:solidFill>
                  <a:srgbClr val="FF0000"/>
                </a:solidFill>
              </a:rPr>
              <a:t>I’ll email people individually about </a:t>
            </a:r>
            <a:r>
              <a:rPr lang="en-US" sz="1900" i="1" dirty="0">
                <a:solidFill>
                  <a:schemeClr val="tx1"/>
                </a:solidFill>
              </a:rPr>
              <a:t>specific action points.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F792C0-3B6E-4483-A6B5-F735A8077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648182"/>
            <a:ext cx="6096000" cy="6643867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Showing understanding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i="1" dirty="0">
                <a:solidFill>
                  <a:srgbClr val="FF0000"/>
                </a:solidFill>
              </a:rPr>
              <a:t>I realize this is a busy time of year for many departments</a:t>
            </a:r>
            <a:r>
              <a:rPr lang="en-US" sz="2000" i="1" dirty="0"/>
              <a:t>, </a:t>
            </a:r>
            <a:r>
              <a:rPr lang="en-US" sz="2000" i="1" dirty="0">
                <a:solidFill>
                  <a:schemeClr val="tx1"/>
                </a:solidFill>
              </a:rPr>
              <a:t>but I would like to stress that this project is of vital importance to the future growth of our organization.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dirty="0">
                <a:solidFill>
                  <a:schemeClr val="tx1"/>
                </a:solidFill>
              </a:rPr>
              <a:t>Emphasizing key information or benefits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I believe membership of the team </a:t>
            </a:r>
            <a:r>
              <a:rPr lang="en-US" sz="2000" i="1" dirty="0">
                <a:solidFill>
                  <a:srgbClr val="FF0000"/>
                </a:solidFill>
              </a:rPr>
              <a:t>will also be beneficial for </a:t>
            </a:r>
            <a:r>
              <a:rPr lang="en-US" sz="2000" i="1" dirty="0">
                <a:solidFill>
                  <a:schemeClr val="tx1"/>
                </a:solidFill>
              </a:rPr>
              <a:t>individual members.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i="1" dirty="0">
                <a:solidFill>
                  <a:srgbClr val="FF0000"/>
                </a:solidFill>
              </a:rPr>
              <a:t>I’d like to stress that </a:t>
            </a:r>
            <a:r>
              <a:rPr lang="en-US" sz="2000" i="1" dirty="0">
                <a:solidFill>
                  <a:schemeClr val="tx1"/>
                </a:solidFill>
              </a:rPr>
              <a:t>this is only a small survey. 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This information is </a:t>
            </a:r>
            <a:r>
              <a:rPr lang="en-US" sz="2000" i="1" dirty="0">
                <a:solidFill>
                  <a:srgbClr val="FF0000"/>
                </a:solidFill>
              </a:rPr>
              <a:t>of vital importance.</a:t>
            </a:r>
            <a:endParaRPr lang="en-US" sz="2000" i="1" dirty="0"/>
          </a:p>
          <a:p>
            <a:r>
              <a:rPr lang="en-US" sz="2000" i="1" dirty="0"/>
              <a:t> </a:t>
            </a:r>
            <a:r>
              <a:rPr lang="en-US" sz="2000" i="1" dirty="0">
                <a:solidFill>
                  <a:schemeClr val="tx1"/>
                </a:solidFill>
              </a:rPr>
              <a:t>Please check the meeting minutes carefully </a:t>
            </a:r>
            <a:r>
              <a:rPr lang="en-US" sz="2000" i="1" dirty="0">
                <a:solidFill>
                  <a:srgbClr val="FF0000"/>
                </a:solidFill>
              </a:rPr>
              <a:t>especially the list </a:t>
            </a:r>
            <a:r>
              <a:rPr lang="en-US" sz="2000" i="1" dirty="0">
                <a:solidFill>
                  <a:schemeClr val="tx1"/>
                </a:solidFill>
              </a:rPr>
              <a:t>of action points at the end.</a:t>
            </a:r>
            <a:endParaRPr lang="sr-Latn-RS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906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BA6F7-1B9A-4DF7-9A73-EB1B74FDE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3840"/>
            <a:ext cx="8596668" cy="533926"/>
          </a:xfrm>
        </p:spPr>
        <p:txBody>
          <a:bodyPr>
            <a:normAutofit fontScale="90000"/>
          </a:bodyPr>
          <a:lstStyle/>
          <a:p>
            <a:r>
              <a:rPr lang="en-GB" dirty="0"/>
              <a:t>Useful phrases used in emails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C846-E6A8-453E-99AC-2B01AEEAB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934720"/>
            <a:ext cx="4184035" cy="5923280"/>
          </a:xfrm>
        </p:spPr>
        <p:txBody>
          <a:bodyPr>
            <a:normAutofit lnSpcReduction="10000"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Expressing enthusiasm:</a:t>
            </a:r>
          </a:p>
          <a:p>
            <a:pPr marL="0" indent="0">
              <a:buNone/>
            </a:pPr>
            <a:endParaRPr lang="en-US" b="1" dirty="0"/>
          </a:p>
          <a:p>
            <a:r>
              <a:rPr lang="en-US" b="1" dirty="0"/>
              <a:t> </a:t>
            </a:r>
            <a:r>
              <a:rPr lang="en-US" b="1" i="1" dirty="0">
                <a:solidFill>
                  <a:schemeClr val="tx1"/>
                </a:solidFill>
              </a:rPr>
              <a:t>W</a:t>
            </a:r>
            <a:r>
              <a:rPr lang="en-US" i="1" dirty="0">
                <a:solidFill>
                  <a:schemeClr val="tx1"/>
                </a:solidFill>
              </a:rPr>
              <a:t>elcome to the meeting. </a:t>
            </a:r>
          </a:p>
          <a:p>
            <a:r>
              <a:rPr lang="en-US" i="1" dirty="0">
                <a:solidFill>
                  <a:schemeClr val="tx1"/>
                </a:solidFill>
              </a:rPr>
              <a:t>I’m very excited about the new project. </a:t>
            </a:r>
          </a:p>
          <a:p>
            <a:r>
              <a:rPr lang="en-US" i="1" dirty="0">
                <a:solidFill>
                  <a:schemeClr val="tx1"/>
                </a:solidFill>
              </a:rPr>
              <a:t>I’m convinced that this will be a tremendous success.</a:t>
            </a:r>
          </a:p>
          <a:p>
            <a:r>
              <a:rPr lang="en-US" i="1" dirty="0">
                <a:solidFill>
                  <a:schemeClr val="tx1"/>
                </a:solidFill>
              </a:rPr>
              <a:t> I think the meeting was incredibly productive, and your contributions and ideas were extremely valuable.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Making suggestions: 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some time next week</a:t>
            </a:r>
          </a:p>
          <a:p>
            <a:r>
              <a:rPr lang="en-US" i="1" dirty="0">
                <a:solidFill>
                  <a:schemeClr val="tx1"/>
                </a:solidFill>
              </a:rPr>
              <a:t>as early as possible</a:t>
            </a:r>
          </a:p>
          <a:p>
            <a:r>
              <a:rPr lang="en-US" i="1" dirty="0">
                <a:solidFill>
                  <a:schemeClr val="tx1"/>
                </a:solidFill>
              </a:rPr>
              <a:t>preferably</a:t>
            </a:r>
          </a:p>
          <a:p>
            <a:r>
              <a:rPr lang="en-US" i="1" dirty="0">
                <a:solidFill>
                  <a:schemeClr val="tx1"/>
                </a:solidFill>
              </a:rPr>
              <a:t>ideally</a:t>
            </a:r>
            <a:endParaRPr lang="sr-Latn-RS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481AB6-4569-4E2C-8155-2D96E8884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934720"/>
            <a:ext cx="5790233" cy="5923279"/>
          </a:xfrm>
        </p:spPr>
        <p:txBody>
          <a:bodyPr>
            <a:noAutofit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Explaining practical details: 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The first meeting should last no more than one hour.</a:t>
            </a:r>
          </a:p>
          <a:p>
            <a:r>
              <a:rPr lang="en-US" i="1" dirty="0">
                <a:solidFill>
                  <a:schemeClr val="tx1"/>
                </a:solidFill>
              </a:rPr>
              <a:t>Coffee and biscuits will be provided. </a:t>
            </a:r>
          </a:p>
          <a:p>
            <a:r>
              <a:rPr lang="en-US" i="1" dirty="0">
                <a:solidFill>
                  <a:schemeClr val="tx1"/>
                </a:solidFill>
              </a:rPr>
              <a:t>As we discussed our next meeting will be on 3</a:t>
            </a:r>
            <a:r>
              <a:rPr lang="en-US" i="1" baseline="30000" dirty="0">
                <a:solidFill>
                  <a:schemeClr val="tx1"/>
                </a:solidFill>
              </a:rPr>
              <a:t>rd</a:t>
            </a:r>
            <a:r>
              <a:rPr lang="en-US" i="1" dirty="0">
                <a:solidFill>
                  <a:schemeClr val="tx1"/>
                </a:solidFill>
              </a:rPr>
              <a:t> June.</a:t>
            </a:r>
          </a:p>
          <a:p>
            <a:r>
              <a:rPr lang="en-US" i="1" dirty="0">
                <a:solidFill>
                  <a:schemeClr val="tx1"/>
                </a:solidFill>
              </a:rPr>
              <a:t>I’ll be in touch closer to that date with an agenda for that meeting.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Expressing thanks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Many thanks. </a:t>
            </a:r>
          </a:p>
          <a:p>
            <a:r>
              <a:rPr lang="en-US" i="1" dirty="0">
                <a:solidFill>
                  <a:schemeClr val="tx1"/>
                </a:solidFill>
              </a:rPr>
              <a:t>Thanks a lot.</a:t>
            </a:r>
          </a:p>
          <a:p>
            <a:r>
              <a:rPr lang="en-US" i="1" dirty="0">
                <a:solidFill>
                  <a:schemeClr val="tx1"/>
                </a:solidFill>
              </a:rPr>
              <a:t>Thanks to everyone who came to our first meeting yesterday.</a:t>
            </a:r>
          </a:p>
          <a:p>
            <a:r>
              <a:rPr lang="en-US" i="1" dirty="0">
                <a:solidFill>
                  <a:schemeClr val="tx1"/>
                </a:solidFill>
              </a:rPr>
              <a:t>Thanks again for all your support.</a:t>
            </a:r>
            <a:endParaRPr lang="sr-Latn-R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698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6D1CD9-534B-4E49-9127-C9F6E9979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906" y="231228"/>
            <a:ext cx="8596668" cy="683172"/>
          </a:xfrm>
        </p:spPr>
        <p:txBody>
          <a:bodyPr/>
          <a:lstStyle/>
          <a:p>
            <a:r>
              <a:rPr lang="en-US" sz="3600" b="1" dirty="0"/>
              <a:t>Managing a meeting</a:t>
            </a:r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2CBEDB-274E-4365-8F47-B53D644E7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14400"/>
            <a:ext cx="8596668" cy="5943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b="1" dirty="0"/>
          </a:p>
          <a:p>
            <a:r>
              <a:rPr lang="en-US" sz="2600" dirty="0">
                <a:solidFill>
                  <a:schemeClr val="tx1"/>
                </a:solidFill>
              </a:rPr>
              <a:t>getting the meeting started</a:t>
            </a:r>
          </a:p>
          <a:p>
            <a:r>
              <a:rPr lang="en-US" sz="2600" dirty="0">
                <a:solidFill>
                  <a:schemeClr val="tx1"/>
                </a:solidFill>
              </a:rPr>
              <a:t>explaining the procedures and your expectations</a:t>
            </a:r>
          </a:p>
          <a:p>
            <a:r>
              <a:rPr lang="en-US" sz="2600" dirty="0">
                <a:solidFill>
                  <a:schemeClr val="tx1"/>
                </a:solidFill>
              </a:rPr>
              <a:t>managing the stages of the meeting</a:t>
            </a:r>
          </a:p>
          <a:p>
            <a:r>
              <a:rPr lang="en-US" sz="2600" dirty="0">
                <a:solidFill>
                  <a:schemeClr val="tx1"/>
                </a:solidFill>
              </a:rPr>
              <a:t>making sure everyone in fully involved</a:t>
            </a:r>
          </a:p>
          <a:p>
            <a:r>
              <a:rPr lang="en-US" sz="2600" dirty="0">
                <a:solidFill>
                  <a:schemeClr val="tx1"/>
                </a:solidFill>
              </a:rPr>
              <a:t>keeping the discussion focused</a:t>
            </a:r>
          </a:p>
          <a:p>
            <a:r>
              <a:rPr lang="en-US" sz="2600" dirty="0">
                <a:solidFill>
                  <a:schemeClr val="tx1"/>
                </a:solidFill>
              </a:rPr>
              <a:t>dealing with unexpected problems </a:t>
            </a:r>
          </a:p>
          <a:p>
            <a:r>
              <a:rPr lang="en-US" sz="2600" dirty="0">
                <a:solidFill>
                  <a:schemeClr val="tx1"/>
                </a:solidFill>
              </a:rPr>
              <a:t>making sure decisions are taken and recorded</a:t>
            </a:r>
          </a:p>
          <a:p>
            <a:r>
              <a:rPr lang="en-US" sz="2600" dirty="0">
                <a:solidFill>
                  <a:schemeClr val="tx1"/>
                </a:solidFill>
              </a:rPr>
              <a:t>closing the meeting effectively</a:t>
            </a:r>
          </a:p>
          <a:p>
            <a:r>
              <a:rPr lang="en-US" sz="2600" dirty="0">
                <a:solidFill>
                  <a:schemeClr val="tx1"/>
                </a:solidFill>
              </a:rPr>
              <a:t>following up the meeting by email, etc.</a:t>
            </a:r>
            <a:endParaRPr lang="sr-Latn-RS" sz="2600" dirty="0">
              <a:solidFill>
                <a:schemeClr val="tx1"/>
              </a:solidFill>
            </a:endParaRP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6771246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BD49602-2EAD-43A4-A2FC-581CB507D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145"/>
            <a:ext cx="8596668" cy="669493"/>
          </a:xfrm>
        </p:spPr>
        <p:txBody>
          <a:bodyPr>
            <a:normAutofit/>
          </a:bodyPr>
          <a:lstStyle/>
          <a:p>
            <a:r>
              <a:rPr lang="en-GB" dirty="0"/>
              <a:t>Getting the meeting started</a:t>
            </a:r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E8434-AE7F-4567-8F13-E998091AB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816638"/>
            <a:ext cx="4184035" cy="60413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900" b="1" dirty="0">
                <a:solidFill>
                  <a:schemeClr val="tx1"/>
                </a:solidFill>
              </a:rPr>
              <a:t>9 steps of the meeting introduction</a:t>
            </a:r>
          </a:p>
          <a:p>
            <a:pPr marL="0" indent="0">
              <a:buNone/>
            </a:pPr>
            <a:endParaRPr lang="en-US" sz="2900" b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getting people’s attention, interrupting small talk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dealing with non-attendees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stating the purpose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stating the desired outcome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checking </a:t>
            </a:r>
            <a:r>
              <a:rPr lang="sr-Latn-RS" sz="2900" dirty="0">
                <a:solidFill>
                  <a:schemeClr val="tx1"/>
                </a:solidFill>
              </a:rPr>
              <a:t>if </a:t>
            </a:r>
            <a:r>
              <a:rPr lang="en-US" sz="2900" dirty="0">
                <a:solidFill>
                  <a:schemeClr val="tx1"/>
                </a:solidFill>
              </a:rPr>
              <a:t>people have seen the agenda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explaining time limits and procedures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dealing with a late arrival</a:t>
            </a:r>
            <a:r>
              <a:rPr lang="sr-Latn-RS" sz="2900" dirty="0">
                <a:solidFill>
                  <a:schemeClr val="tx1"/>
                </a:solidFill>
              </a:rPr>
              <a:t> </a:t>
            </a:r>
            <a:endParaRPr lang="en-US" sz="29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introducing the first point on the agenda</a:t>
            </a:r>
          </a:p>
          <a:p>
            <a:pPr>
              <a:buFont typeface="+mj-lt"/>
              <a:buAutoNum type="arabicPeriod"/>
            </a:pPr>
            <a:r>
              <a:rPr lang="en-US" sz="2900" dirty="0">
                <a:solidFill>
                  <a:schemeClr val="tx1"/>
                </a:solidFill>
              </a:rPr>
              <a:t>handing over to the first speaker</a:t>
            </a:r>
            <a:r>
              <a:rPr lang="sr-Latn-RS" sz="2900" dirty="0">
                <a:solidFill>
                  <a:schemeClr val="tx1"/>
                </a:solidFill>
              </a:rPr>
              <a:t> </a:t>
            </a:r>
            <a:endParaRPr lang="en-US" sz="2900" dirty="0">
              <a:solidFill>
                <a:schemeClr val="tx1"/>
              </a:solidFill>
            </a:endParaRPr>
          </a:p>
          <a:p>
            <a:endParaRPr lang="sr-Latn-R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8413E99-D0C6-48D1-A8BE-D745A6358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816638"/>
            <a:ext cx="4184034" cy="604136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1. I think we should start now. Robert, A</a:t>
            </a:r>
            <a:r>
              <a:rPr lang="sr-Latn-RS" sz="1800" b="1" dirty="0">
                <a:solidFill>
                  <a:schemeClr val="tx1"/>
                </a:solidFill>
              </a:rPr>
              <a:t>lex</a:t>
            </a:r>
            <a:r>
              <a:rPr lang="en-US" sz="1800" b="1" dirty="0">
                <a:solidFill>
                  <a:schemeClr val="tx1"/>
                </a:solidFill>
              </a:rPr>
              <a:t> ... could you ...? Robert...? Thanks.</a:t>
            </a:r>
            <a:r>
              <a:rPr lang="sr-Latn-RS" sz="1800" b="1" dirty="0">
                <a:solidFill>
                  <a:schemeClr val="tx1"/>
                </a:solidFill>
              </a:rPr>
              <a:t> 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2. OK, so, is everybody here? Who are we waiting for? Well, I think we’ll have to </a:t>
            </a:r>
            <a:r>
              <a:rPr lang="en-US" sz="1800" b="1" dirty="0">
                <a:solidFill>
                  <a:srgbClr val="FF0000"/>
                </a:solidFill>
              </a:rPr>
              <a:t>make a start without them</a:t>
            </a:r>
            <a:r>
              <a:rPr lang="en-US" sz="1800" b="1" dirty="0">
                <a:solidFill>
                  <a:schemeClr val="tx1"/>
                </a:solidFill>
              </a:rPr>
              <a:t>. We’ve got </a:t>
            </a:r>
            <a:r>
              <a:rPr lang="en-US" sz="1800" b="1" dirty="0">
                <a:solidFill>
                  <a:srgbClr val="FF0000"/>
                </a:solidFill>
              </a:rPr>
              <a:t>a lot to get through </a:t>
            </a:r>
            <a:r>
              <a:rPr lang="en-US" sz="1800" b="1" dirty="0">
                <a:solidFill>
                  <a:schemeClr val="tx1"/>
                </a:solidFill>
              </a:rPr>
              <a:t>this afternoon.</a:t>
            </a:r>
            <a:r>
              <a:rPr lang="sr-Latn-RS" sz="1800" b="1" dirty="0">
                <a:solidFill>
                  <a:schemeClr val="tx1"/>
                </a:solidFill>
              </a:rPr>
              <a:t> 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3. As you know, the purpose of today’s meeting is to </a:t>
            </a:r>
            <a:r>
              <a:rPr lang="en-US" sz="1800" b="1" dirty="0">
                <a:solidFill>
                  <a:srgbClr val="FF0000"/>
                </a:solidFill>
              </a:rPr>
              <a:t>see where we are</a:t>
            </a:r>
            <a:r>
              <a:rPr lang="en-US" sz="1800" b="1" dirty="0">
                <a:solidFill>
                  <a:schemeClr val="tx1"/>
                </a:solidFill>
              </a:rPr>
              <a:t> with the marketing plan, and </a:t>
            </a:r>
            <a:r>
              <a:rPr lang="en-US" sz="1800" b="1" dirty="0">
                <a:solidFill>
                  <a:srgbClr val="FF0000"/>
                </a:solidFill>
              </a:rPr>
              <a:t>to work out what we still need to do </a:t>
            </a:r>
            <a:r>
              <a:rPr lang="en-US" sz="1800" b="1" dirty="0">
                <a:solidFill>
                  <a:schemeClr val="tx1"/>
                </a:solidFill>
              </a:rPr>
              <a:t>before the launch</a:t>
            </a:r>
            <a:r>
              <a:rPr lang="en-GB" sz="1800" b="1" dirty="0">
                <a:solidFill>
                  <a:schemeClr val="tx1"/>
                </a:solidFill>
              </a:rPr>
              <a:t>.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4. By the end of the meeting, we need to have a list of firm action points for the next month. Hopefully we’ll then need only one more meeting next month to </a:t>
            </a:r>
            <a:r>
              <a:rPr lang="en-US" sz="1800" b="1" dirty="0">
                <a:solidFill>
                  <a:srgbClr val="FF0000"/>
                </a:solidFill>
              </a:rPr>
              <a:t>tie up any remaining loose ends.</a:t>
            </a:r>
            <a:r>
              <a:rPr lang="sr-Latn-RS" sz="1800" b="1" dirty="0">
                <a:solidFill>
                  <a:srgbClr val="FF0000"/>
                </a:solidFill>
              </a:rPr>
              <a:t> </a:t>
            </a:r>
            <a:endParaRPr lang="en-US" sz="1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5. Did everyone get a copy of the agenda I </a:t>
            </a:r>
            <a:r>
              <a:rPr lang="en-US" sz="1800" b="1" dirty="0">
                <a:solidFill>
                  <a:srgbClr val="FF0000"/>
                </a:solidFill>
              </a:rPr>
              <a:t>sent round</a:t>
            </a:r>
            <a:r>
              <a:rPr lang="sr-Latn-RS" sz="1800" b="1" dirty="0">
                <a:solidFill>
                  <a:schemeClr val="tx1"/>
                </a:solidFill>
              </a:rPr>
              <a:t>?</a:t>
            </a:r>
            <a:r>
              <a:rPr lang="en-US" sz="18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6. We have got a lot to get through, so please let’s </a:t>
            </a:r>
            <a:r>
              <a:rPr lang="en-US" sz="1800" b="1" dirty="0">
                <a:solidFill>
                  <a:srgbClr val="FF0000"/>
                </a:solidFill>
              </a:rPr>
              <a:t>stick to the agenda</a:t>
            </a:r>
            <a:r>
              <a:rPr lang="en-US" sz="1800" b="1" dirty="0">
                <a:solidFill>
                  <a:schemeClr val="tx1"/>
                </a:solidFill>
              </a:rPr>
              <a:t>. I’ve set aside two hours for this meeting, and we really can’t afford to </a:t>
            </a:r>
            <a:r>
              <a:rPr lang="en-US" sz="1800" b="1" dirty="0">
                <a:solidFill>
                  <a:srgbClr val="FF0000"/>
                </a:solidFill>
              </a:rPr>
              <a:t>run over</a:t>
            </a:r>
            <a:r>
              <a:rPr lang="en-US" sz="1800" b="1" dirty="0">
                <a:solidFill>
                  <a:schemeClr val="tx1"/>
                </a:solidFill>
              </a:rPr>
              <a:t>. Ideally, we can </a:t>
            </a:r>
            <a:r>
              <a:rPr lang="en-US" sz="1800" b="1" dirty="0">
                <a:solidFill>
                  <a:srgbClr val="FF0000"/>
                </a:solidFill>
              </a:rPr>
              <a:t>cover everything </a:t>
            </a:r>
            <a:r>
              <a:rPr lang="en-US" sz="1800" b="1" dirty="0">
                <a:solidFill>
                  <a:schemeClr val="tx1"/>
                </a:solidFill>
              </a:rPr>
              <a:t>in an hour and a half. Does that sound reasonable?</a:t>
            </a:r>
            <a:r>
              <a:rPr lang="sr-Latn-RS" sz="1800" b="1" dirty="0">
                <a:solidFill>
                  <a:schemeClr val="tx1"/>
                </a:solidFill>
              </a:rPr>
              <a:t> 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7. Ah, Helena, come and take a seat. We started without you.</a:t>
            </a:r>
            <a:r>
              <a:rPr lang="sr-Latn-RS" sz="1800" b="1" dirty="0">
                <a:solidFill>
                  <a:schemeClr val="tx1"/>
                </a:solidFill>
              </a:rPr>
              <a:t> 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8. So perhaps we can </a:t>
            </a:r>
            <a:r>
              <a:rPr lang="en-US" sz="1800" b="1" dirty="0">
                <a:solidFill>
                  <a:srgbClr val="FF0000"/>
                </a:solidFill>
              </a:rPr>
              <a:t>get the ball rolling </a:t>
            </a:r>
            <a:r>
              <a:rPr lang="en-US" sz="1800" b="1" dirty="0">
                <a:solidFill>
                  <a:schemeClr val="tx1"/>
                </a:solidFill>
              </a:rPr>
              <a:t>by </a:t>
            </a:r>
            <a:r>
              <a:rPr lang="en-US" sz="1800" b="1" dirty="0">
                <a:solidFill>
                  <a:srgbClr val="FF0000"/>
                </a:solidFill>
              </a:rPr>
              <a:t>going through the list of action points</a:t>
            </a:r>
            <a:r>
              <a:rPr lang="en-US" sz="1800" b="1" dirty="0">
                <a:solidFill>
                  <a:schemeClr val="tx1"/>
                </a:solidFill>
              </a:rPr>
              <a:t> from the last meeting.</a:t>
            </a:r>
            <a:r>
              <a:rPr lang="sr-Latn-RS" sz="1800" b="1" dirty="0">
                <a:solidFill>
                  <a:schemeClr val="tx1"/>
                </a:solidFill>
              </a:rPr>
              <a:t>  </a:t>
            </a:r>
            <a:endParaRPr lang="en-US" sz="1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</a:rPr>
              <a:t>9. </a:t>
            </a:r>
            <a:r>
              <a:rPr lang="sr-Latn-RS" sz="1800" b="1" dirty="0">
                <a:solidFill>
                  <a:schemeClr val="tx1"/>
                </a:solidFill>
              </a:rPr>
              <a:t>Michael</a:t>
            </a:r>
            <a:r>
              <a:rPr lang="en-US" sz="1800" b="1" dirty="0">
                <a:solidFill>
                  <a:schemeClr val="tx1"/>
                </a:solidFill>
              </a:rPr>
              <a:t>, you were going </a:t>
            </a:r>
            <a:r>
              <a:rPr lang="en-US" sz="1800" b="1" dirty="0">
                <a:solidFill>
                  <a:srgbClr val="FF0000"/>
                </a:solidFill>
              </a:rPr>
              <a:t>to look into </a:t>
            </a:r>
            <a:r>
              <a:rPr lang="en-US" sz="1800" b="1" dirty="0">
                <a:solidFill>
                  <a:schemeClr val="tx1"/>
                </a:solidFill>
              </a:rPr>
              <a:t>the costs of the various options that </a:t>
            </a:r>
            <a:r>
              <a:rPr lang="en-US" sz="1800" b="1" dirty="0">
                <a:solidFill>
                  <a:srgbClr val="FF0000"/>
                </a:solidFill>
              </a:rPr>
              <a:t>came up </a:t>
            </a:r>
            <a:r>
              <a:rPr lang="en-US" sz="1800" b="1" dirty="0">
                <a:solidFill>
                  <a:schemeClr val="tx1"/>
                </a:solidFill>
              </a:rPr>
              <a:t>last time. Could you tell us what you </a:t>
            </a:r>
            <a:r>
              <a:rPr lang="en-US" sz="1800" b="1" dirty="0">
                <a:solidFill>
                  <a:srgbClr val="FF0000"/>
                </a:solidFill>
              </a:rPr>
              <a:t>found out</a:t>
            </a:r>
            <a:r>
              <a:rPr lang="en-US" sz="1800" b="1" dirty="0">
                <a:solidFill>
                  <a:schemeClr val="tx1"/>
                </a:solidFill>
              </a:rPr>
              <a:t>?</a:t>
            </a:r>
            <a:r>
              <a:rPr lang="sr-Latn-RS" sz="1800" b="1" dirty="0">
                <a:solidFill>
                  <a:schemeClr val="tx1"/>
                </a:solidFill>
              </a:rPr>
              <a:t>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544753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23185-95F4-4775-8752-0A7E17818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4160"/>
            <a:ext cx="8596668" cy="883920"/>
          </a:xfrm>
        </p:spPr>
        <p:txBody>
          <a:bodyPr>
            <a:normAutofit/>
          </a:bodyPr>
          <a:lstStyle/>
          <a:p>
            <a:r>
              <a:rPr lang="en-GB" dirty="0"/>
              <a:t>Useful phrases for managing a meeting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2C036-FDAB-47B1-ADDC-9FF4ED6D99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41120"/>
            <a:ext cx="4184035" cy="4700241"/>
          </a:xfrm>
        </p:spPr>
        <p:txBody>
          <a:bodyPr>
            <a:normAutofit lnSpcReduction="10000"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Welcoming and thanking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/>
              <a:t> </a:t>
            </a:r>
            <a:r>
              <a:rPr lang="en-US" sz="2000" i="1" dirty="0">
                <a:solidFill>
                  <a:srgbClr val="FF0000"/>
                </a:solidFill>
              </a:rPr>
              <a:t>OK, so let me start by welcoming you all </a:t>
            </a:r>
            <a:r>
              <a:rPr lang="en-US" sz="2000" i="1" dirty="0">
                <a:solidFill>
                  <a:schemeClr val="tx1"/>
                </a:solidFill>
              </a:rPr>
              <a:t>to our first meeting.</a:t>
            </a:r>
          </a:p>
          <a:p>
            <a:r>
              <a:rPr lang="en-US" sz="2000" i="1" dirty="0">
                <a:solidFill>
                  <a:srgbClr val="FF0000"/>
                </a:solidFill>
              </a:rPr>
              <a:t>Thanks a lot for </a:t>
            </a:r>
            <a:r>
              <a:rPr lang="en-US" sz="2000" i="1" dirty="0">
                <a:solidFill>
                  <a:schemeClr val="tx1"/>
                </a:solidFill>
              </a:rPr>
              <a:t>volunteering to join the team,</a:t>
            </a:r>
            <a:r>
              <a:rPr lang="en-US" sz="2000" i="1" dirty="0"/>
              <a:t> </a:t>
            </a:r>
            <a:r>
              <a:rPr lang="en-US" sz="2000" i="1" dirty="0">
                <a:solidFill>
                  <a:srgbClr val="FF0000"/>
                </a:solidFill>
              </a:rPr>
              <a:t>and thanks also for </a:t>
            </a:r>
            <a:r>
              <a:rPr lang="en-US" sz="2000" i="1" dirty="0">
                <a:solidFill>
                  <a:schemeClr val="tx1"/>
                </a:solidFill>
              </a:rPr>
              <a:t>coming.</a:t>
            </a:r>
          </a:p>
          <a:p>
            <a:r>
              <a:rPr lang="en-US" sz="2000" i="1" dirty="0"/>
              <a:t> </a:t>
            </a:r>
            <a:r>
              <a:rPr lang="en-US" sz="2000" i="1" dirty="0">
                <a:solidFill>
                  <a:srgbClr val="FF0000"/>
                </a:solidFill>
              </a:rPr>
              <a:t>Your support is very much appreciated.</a:t>
            </a:r>
          </a:p>
          <a:p>
            <a:r>
              <a:rPr lang="en-US" sz="2000" i="1" dirty="0">
                <a:solidFill>
                  <a:srgbClr val="FF0000"/>
                </a:solidFill>
              </a:rPr>
              <a:t>That would be really useful, thanks.</a:t>
            </a:r>
            <a:endParaRPr lang="sr-Latn-RS" sz="2000" i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E428A5-A32A-4152-943D-1229B8E672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229359"/>
            <a:ext cx="4184034" cy="4812003"/>
          </a:xfrm>
        </p:spPr>
        <p:txBody>
          <a:bodyPr>
            <a:normAutofit lnSpcReduction="10000"/>
          </a:bodyPr>
          <a:lstStyle/>
          <a:p>
            <a:r>
              <a:rPr lang="en-US" sz="2000" b="1" dirty="0">
                <a:solidFill>
                  <a:schemeClr val="tx1"/>
                </a:solidFill>
              </a:rPr>
              <a:t>Signaling different stages of the meeting: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i="1" dirty="0">
                <a:solidFill>
                  <a:srgbClr val="FF0000"/>
                </a:solidFill>
              </a:rPr>
              <a:t>I’m going to begin with a brief presentation now</a:t>
            </a:r>
            <a:r>
              <a:rPr lang="en-US" sz="2000" i="1" dirty="0"/>
              <a:t> </a:t>
            </a:r>
            <a:r>
              <a:rPr lang="en-US" sz="2000" i="1" dirty="0">
                <a:solidFill>
                  <a:schemeClr val="tx1"/>
                </a:solidFill>
              </a:rPr>
              <a:t>on the background of the project. 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Right. </a:t>
            </a:r>
            <a:r>
              <a:rPr lang="en-US" sz="2000" i="1" dirty="0">
                <a:solidFill>
                  <a:srgbClr val="FF0000"/>
                </a:solidFill>
              </a:rPr>
              <a:t>So that brings me to the end of the presentation.</a:t>
            </a:r>
            <a:endParaRPr lang="en-US" sz="2000" i="1" dirty="0"/>
          </a:p>
          <a:p>
            <a:r>
              <a:rPr lang="en-US" sz="2000" i="1" dirty="0"/>
              <a:t> </a:t>
            </a:r>
            <a:r>
              <a:rPr lang="en-US" sz="2000" i="1" dirty="0">
                <a:solidFill>
                  <a:schemeClr val="tx1"/>
                </a:solidFill>
              </a:rPr>
              <a:t>Are there any questions? OK, so if nobody has any more questions at this stage, </a:t>
            </a:r>
            <a:r>
              <a:rPr lang="en-US" sz="2000" i="1" dirty="0">
                <a:solidFill>
                  <a:srgbClr val="FF0000"/>
                </a:solidFill>
              </a:rPr>
              <a:t>I’d like to move on to the next point on the agenda</a:t>
            </a:r>
            <a:r>
              <a:rPr lang="en-US" sz="2000" i="1" dirty="0">
                <a:solidFill>
                  <a:schemeClr val="tx1"/>
                </a:solidFill>
              </a:rPr>
              <a:t>, which is a brainstorming session.</a:t>
            </a:r>
            <a:endParaRPr lang="sr-Latn-RS" sz="20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85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10325-573D-4C28-ABE2-5047D7F4E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4480"/>
            <a:ext cx="8596668" cy="690880"/>
          </a:xfrm>
        </p:spPr>
        <p:txBody>
          <a:bodyPr>
            <a:normAutofit/>
          </a:bodyPr>
          <a:lstStyle/>
          <a:p>
            <a:r>
              <a:rPr lang="en-GB" dirty="0"/>
              <a:t>Useful phrases for managing a meeting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2A1CF-854A-423C-B608-C44ACC7259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975360"/>
            <a:ext cx="4184035" cy="588263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Avoiding trying to deal with two or more points at once: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Well, that’s really two questions.</a:t>
            </a:r>
          </a:p>
          <a:p>
            <a:r>
              <a:rPr lang="en-US" i="1" dirty="0">
                <a:solidFill>
                  <a:schemeClr val="tx1"/>
                </a:solidFill>
              </a:rPr>
              <a:t> I’ll come back to your question in a moment.</a:t>
            </a:r>
          </a:p>
          <a:p>
            <a:r>
              <a:rPr lang="en-US" i="1" dirty="0">
                <a:solidFill>
                  <a:schemeClr val="tx1"/>
                </a:solidFill>
              </a:rPr>
              <a:t>OK, so let’s take them one at a time.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Asking somebody to be more specific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i="1" dirty="0">
                <a:solidFill>
                  <a:srgbClr val="FF0000"/>
                </a:solidFill>
              </a:rPr>
              <a:t>What exactly </a:t>
            </a:r>
            <a:r>
              <a:rPr lang="en-US" i="1" dirty="0">
                <a:solidFill>
                  <a:schemeClr val="tx1"/>
                </a:solidFill>
              </a:rPr>
              <a:t>is it that you’re worried about?</a:t>
            </a:r>
          </a:p>
          <a:p>
            <a:r>
              <a:rPr lang="en-US" i="1" dirty="0">
                <a:solidFill>
                  <a:srgbClr val="FF0000"/>
                </a:solidFill>
              </a:rPr>
              <a:t>What would you say are the main issues</a:t>
            </a:r>
            <a:r>
              <a:rPr lang="en-US" i="1" dirty="0"/>
              <a:t> </a:t>
            </a:r>
            <a:r>
              <a:rPr lang="en-US" i="1" dirty="0">
                <a:solidFill>
                  <a:schemeClr val="tx1"/>
                </a:solidFill>
              </a:rPr>
              <a:t>related to the marketing?</a:t>
            </a:r>
            <a:endParaRPr lang="sr-Latn-RS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EEC11-616F-485C-B7BE-792F2E137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975360"/>
            <a:ext cx="4184034" cy="5882639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Dealing with interruptions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OK, that’s great to hear, but I’m not sure that’s what she is worried about.</a:t>
            </a:r>
          </a:p>
          <a:p>
            <a:r>
              <a:rPr lang="en-US" i="1" dirty="0">
                <a:solidFill>
                  <a:schemeClr val="tx1"/>
                </a:solidFill>
              </a:rPr>
              <a:t>OK, </a:t>
            </a:r>
            <a:r>
              <a:rPr lang="en-US" i="1" dirty="0">
                <a:solidFill>
                  <a:srgbClr val="FF0000"/>
                </a:solidFill>
              </a:rPr>
              <a:t>can you let him finish</a:t>
            </a:r>
            <a:r>
              <a:rPr lang="en-US" i="1" dirty="0">
                <a:solidFill>
                  <a:schemeClr val="tx1"/>
                </a:solidFill>
              </a:rPr>
              <a:t>, please?</a:t>
            </a:r>
          </a:p>
          <a:p>
            <a:endParaRPr lang="en-US" i="1" dirty="0"/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tx1"/>
                </a:solidFill>
              </a:rPr>
              <a:t>Checking whether you’ve understood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r>
              <a:rPr lang="en-US" i="1" dirty="0">
                <a:solidFill>
                  <a:srgbClr val="FF0000"/>
                </a:solidFill>
              </a:rPr>
              <a:t>Do you think </a:t>
            </a:r>
            <a:r>
              <a:rPr lang="en-US" i="1" dirty="0">
                <a:solidFill>
                  <a:schemeClr val="tx1"/>
                </a:solidFill>
              </a:rPr>
              <a:t>the project isn’t interesting enough, </a:t>
            </a:r>
            <a:r>
              <a:rPr lang="en-US" i="1" dirty="0">
                <a:solidFill>
                  <a:srgbClr val="FF0000"/>
                </a:solidFill>
              </a:rPr>
              <a:t>or</a:t>
            </a:r>
            <a:r>
              <a:rPr lang="en-US" i="1" dirty="0">
                <a:solidFill>
                  <a:schemeClr val="tx1"/>
                </a:solidFill>
              </a:rPr>
              <a:t> that only a small number will be interested?</a:t>
            </a:r>
          </a:p>
          <a:p>
            <a:r>
              <a:rPr lang="en-US" i="1" dirty="0">
                <a:solidFill>
                  <a:srgbClr val="FF0000"/>
                </a:solidFill>
              </a:rPr>
              <a:t>So you’re saying we need to </a:t>
            </a:r>
            <a:r>
              <a:rPr lang="en-US" i="1" dirty="0">
                <a:solidFill>
                  <a:schemeClr val="tx1"/>
                </a:solidFill>
              </a:rPr>
              <a:t>give more thought to the marketing side of the things</a:t>
            </a:r>
            <a:r>
              <a:rPr lang="en-US" i="1" dirty="0"/>
              <a:t> </a:t>
            </a:r>
            <a:r>
              <a:rPr lang="en-US" i="1" dirty="0">
                <a:solidFill>
                  <a:srgbClr val="FF0000"/>
                </a:solidFill>
              </a:rPr>
              <a:t>rather than </a:t>
            </a:r>
            <a:r>
              <a:rPr lang="en-US" i="1" dirty="0">
                <a:solidFill>
                  <a:schemeClr val="tx1"/>
                </a:solidFill>
              </a:rPr>
              <a:t>changing the project itself</a:t>
            </a:r>
            <a:r>
              <a:rPr lang="en-US" i="1" dirty="0"/>
              <a:t>?</a:t>
            </a:r>
            <a:endParaRPr lang="sr-Latn-RS" i="1" dirty="0"/>
          </a:p>
        </p:txBody>
      </p:sp>
    </p:spTree>
    <p:extLst>
      <p:ext uri="{BB962C8B-B14F-4D97-AF65-F5344CB8AC3E}">
        <p14:creationId xmlns:p14="http://schemas.microsoft.com/office/powerpoint/2010/main" val="5099358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16BB9-5652-4C00-A962-699F78F56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1738"/>
            <a:ext cx="8596668" cy="630621"/>
          </a:xfrm>
        </p:spPr>
        <p:txBody>
          <a:bodyPr>
            <a:normAutofit fontScale="90000"/>
          </a:bodyPr>
          <a:lstStyle/>
          <a:p>
            <a:r>
              <a:rPr lang="en-GB" dirty="0"/>
              <a:t>Useful phrases for managing a meeting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13DCF2-F561-4391-A26A-F85A5B6B5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45324"/>
            <a:ext cx="5102292" cy="5512676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Summarizing: </a:t>
            </a:r>
          </a:p>
          <a:p>
            <a:r>
              <a:rPr lang="en-US" i="1" dirty="0">
                <a:solidFill>
                  <a:schemeClr val="tx1"/>
                </a:solidFill>
              </a:rPr>
              <a:t>Great, well, we’ve had lots of good ideas already, and I’ve got pages of really useful notes.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Keeping the meeting focused on the agenda</a:t>
            </a:r>
            <a:r>
              <a:rPr lang="en-US" dirty="0">
                <a:solidFill>
                  <a:schemeClr val="tx1"/>
                </a:solidFill>
              </a:rPr>
              <a:t>: </a:t>
            </a:r>
          </a:p>
          <a:p>
            <a:r>
              <a:rPr lang="en-US" i="1" dirty="0">
                <a:solidFill>
                  <a:schemeClr val="tx1"/>
                </a:solidFill>
              </a:rPr>
              <a:t>Well, hang on a second, I don’t think we should be going into this much detail at this stage.</a:t>
            </a:r>
          </a:p>
          <a:p>
            <a:r>
              <a:rPr lang="en-US" i="1" dirty="0">
                <a:solidFill>
                  <a:schemeClr val="tx1"/>
                </a:solidFill>
              </a:rPr>
              <a:t>Remember, we’ve only got an hour today. Perhaps we can come back to identifying very specific recommendations at our next meeting.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1EDFE1-FD11-4E29-86C1-6D1C72A14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375" y="1345323"/>
            <a:ext cx="4886246" cy="551267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Prompting people to get involved, especially people who don’t want to speak:</a:t>
            </a:r>
          </a:p>
          <a:p>
            <a:r>
              <a:rPr lang="en-US" i="1" dirty="0">
                <a:solidFill>
                  <a:schemeClr val="tx1"/>
                </a:solidFill>
              </a:rPr>
              <a:t>But I want to come back to something you said earlier; you said you were worried about costs?</a:t>
            </a:r>
          </a:p>
          <a:p>
            <a:r>
              <a:rPr lang="en-US" i="1" dirty="0">
                <a:solidFill>
                  <a:schemeClr val="tx1"/>
                </a:solidFill>
              </a:rPr>
              <a:t>Are you sure? Do you think we will have problems with the supplier?</a:t>
            </a:r>
          </a:p>
          <a:p>
            <a:r>
              <a:rPr lang="en-US" i="1" dirty="0">
                <a:solidFill>
                  <a:schemeClr val="tx1"/>
                </a:solidFill>
              </a:rPr>
              <a:t> You’ve been very quiet. Do you have anything to add? Really? I was hoping you might be able to say something about the policy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4200048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A9486-8316-4840-A4F6-134302DD2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3710"/>
            <a:ext cx="8596668" cy="613438"/>
          </a:xfrm>
        </p:spPr>
        <p:txBody>
          <a:bodyPr>
            <a:normAutofit fontScale="90000"/>
          </a:bodyPr>
          <a:lstStyle/>
          <a:p>
            <a:r>
              <a:rPr lang="sr-Latn-RS" b="1" dirty="0"/>
              <a:t>Future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DD46B-51D0-44B8-9795-8919EEE98E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66345"/>
            <a:ext cx="4184035" cy="4675016"/>
          </a:xfrm>
        </p:spPr>
        <p:txBody>
          <a:bodyPr/>
          <a:lstStyle/>
          <a:p>
            <a:r>
              <a:rPr lang="sr-Latn-RS" sz="2200" b="1" dirty="0">
                <a:solidFill>
                  <a:schemeClr val="tx1"/>
                </a:solidFill>
              </a:rPr>
              <a:t>Present simple</a:t>
            </a:r>
          </a:p>
          <a:p>
            <a:r>
              <a:rPr lang="sr-Latn-RS" dirty="0">
                <a:solidFill>
                  <a:schemeClr val="tx1"/>
                </a:solidFill>
              </a:rPr>
              <a:t> We use it to talk about schedules and timetables.</a:t>
            </a:r>
          </a:p>
          <a:p>
            <a:pPr marL="0" indent="0">
              <a:buNone/>
            </a:pPr>
            <a:r>
              <a:rPr lang="sr-Latn-RS" i="1" dirty="0">
                <a:solidFill>
                  <a:schemeClr val="tx1"/>
                </a:solidFill>
              </a:rPr>
              <a:t>The next flight to Rome leaves in half an hour.</a:t>
            </a:r>
          </a:p>
          <a:p>
            <a:pPr marL="0" indent="0">
              <a:buNone/>
            </a:pPr>
            <a:r>
              <a:rPr lang="sr-Latn-RS" i="1" dirty="0">
                <a:solidFill>
                  <a:schemeClr val="tx1"/>
                </a:solidFill>
              </a:rPr>
              <a:t>I start my new</a:t>
            </a:r>
            <a:r>
              <a:rPr lang="en-GB" i="1" dirty="0">
                <a:solidFill>
                  <a:schemeClr val="tx1"/>
                </a:solidFill>
              </a:rPr>
              <a:t> job tomorrow. </a:t>
            </a:r>
          </a:p>
          <a:p>
            <a:r>
              <a:rPr lang="en-GB" dirty="0">
                <a:solidFill>
                  <a:schemeClr val="tx1"/>
                </a:solidFill>
              </a:rPr>
              <a:t>In subordinate clauses that refer to the future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I’ll phone you when I get to the office.</a:t>
            </a:r>
          </a:p>
          <a:p>
            <a:pPr marL="0" indent="0">
              <a:buNone/>
            </a:pPr>
            <a:endParaRPr lang="sr-Latn-RS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7BC247-3341-40E5-89E7-794FB20968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366345"/>
            <a:ext cx="4184034" cy="4675018"/>
          </a:xfrm>
        </p:spPr>
        <p:txBody>
          <a:bodyPr>
            <a:normAutofit/>
          </a:bodyPr>
          <a:lstStyle/>
          <a:p>
            <a:r>
              <a:rPr lang="sr-Latn-RS" sz="2200" b="1" dirty="0">
                <a:solidFill>
                  <a:schemeClr val="tx1"/>
                </a:solidFill>
              </a:rPr>
              <a:t>Present continuous</a:t>
            </a:r>
            <a:endParaRPr lang="en-GB" sz="2200" b="1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We use it to talk about personal plans and arrangements, particularly when we know the time and place.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She is leaving for Madrid in the next few days.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What are you doing tomorrow evening?</a:t>
            </a:r>
            <a:endParaRPr lang="sr-Latn-R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5821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947C-5A29-466C-B0AB-3D0E98627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2880"/>
            <a:ext cx="8596668" cy="538480"/>
          </a:xfrm>
        </p:spPr>
        <p:txBody>
          <a:bodyPr>
            <a:normAutofit fontScale="90000"/>
          </a:bodyPr>
          <a:lstStyle/>
          <a:p>
            <a:r>
              <a:rPr lang="en-GB" dirty="0"/>
              <a:t>Future forms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E38C8-FF42-4DC4-AECB-7469AA8ED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198179"/>
            <a:ext cx="4184035" cy="4843182"/>
          </a:xfrm>
        </p:spPr>
        <p:txBody>
          <a:bodyPr>
            <a:normAutofit/>
          </a:bodyPr>
          <a:lstStyle/>
          <a:p>
            <a:r>
              <a:rPr lang="en-GB" sz="2200" b="1" dirty="0">
                <a:solidFill>
                  <a:schemeClr val="tx1"/>
                </a:solidFill>
              </a:rPr>
              <a:t>Be going to</a:t>
            </a:r>
          </a:p>
          <a:p>
            <a:r>
              <a:rPr lang="en-GB" dirty="0">
                <a:solidFill>
                  <a:schemeClr val="tx1"/>
                </a:solidFill>
              </a:rPr>
              <a:t>To talk about things we plan to do, or have planned to do.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We are going to expand our overseas operation next year</a:t>
            </a:r>
            <a:r>
              <a:rPr lang="en-GB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To make predictions based on what we can see now.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Just look at these sales figures! We are going to make a loss this year.</a:t>
            </a:r>
            <a:endParaRPr lang="sr-Latn-RS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09C07-BAD0-42A6-882A-5503E06911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9" y="935421"/>
            <a:ext cx="5073533" cy="5105942"/>
          </a:xfrm>
        </p:spPr>
        <p:txBody>
          <a:bodyPr>
            <a:normAutofit/>
          </a:bodyPr>
          <a:lstStyle/>
          <a:p>
            <a:r>
              <a:rPr lang="en-GB" sz="2200" b="1" dirty="0">
                <a:solidFill>
                  <a:schemeClr val="tx1"/>
                </a:solidFill>
              </a:rPr>
              <a:t>Future simple (will)</a:t>
            </a:r>
          </a:p>
          <a:p>
            <a:r>
              <a:rPr lang="en-GB" dirty="0">
                <a:solidFill>
                  <a:schemeClr val="tx1"/>
                </a:solidFill>
              </a:rPr>
              <a:t>We use will for facts and predictions.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Production of the new model will begin in November.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More and more countries will tie their currencies to the US dollar.</a:t>
            </a:r>
          </a:p>
          <a:p>
            <a:pPr marL="0" indent="0">
              <a:buNone/>
            </a:pPr>
            <a:endParaRPr lang="en-GB" i="1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we use it for promises, threats, decisions, instructions, offers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The phone is  ringing. I’ll answer it.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I will stop smoking!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I’ll hit you of you do that again.</a:t>
            </a:r>
          </a:p>
        </p:txBody>
      </p:sp>
    </p:spTree>
    <p:extLst>
      <p:ext uri="{BB962C8B-B14F-4D97-AF65-F5344CB8AC3E}">
        <p14:creationId xmlns:p14="http://schemas.microsoft.com/office/powerpoint/2010/main" val="21638467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2B8C5-CB1D-4801-A303-9178AF4E7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511838"/>
          </a:xfrm>
        </p:spPr>
        <p:txBody>
          <a:bodyPr>
            <a:normAutofit fontScale="90000"/>
          </a:bodyPr>
          <a:lstStyle/>
          <a:p>
            <a:r>
              <a:rPr lang="en-GB" dirty="0"/>
              <a:t>Future forms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E5B34-D634-4F46-9333-B28C78D74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402080"/>
            <a:ext cx="4184035" cy="4639281"/>
          </a:xfrm>
        </p:spPr>
        <p:txBody>
          <a:bodyPr/>
          <a:lstStyle/>
          <a:p>
            <a:r>
              <a:rPr lang="en-GB" sz="2200" b="1" dirty="0">
                <a:solidFill>
                  <a:schemeClr val="tx1"/>
                </a:solidFill>
              </a:rPr>
              <a:t>Future continuous</a:t>
            </a:r>
          </a:p>
          <a:p>
            <a:r>
              <a:rPr lang="en-GB" dirty="0">
                <a:solidFill>
                  <a:schemeClr val="tx1"/>
                </a:solidFill>
              </a:rPr>
              <a:t>We use it to describe actions that will be in progress at a time in the future.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Don’t worry! I’ll be waiting for you at the airport.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This time tomorrow I’ll be reading his letter.</a:t>
            </a:r>
          </a:p>
          <a:p>
            <a:pPr marL="0" indent="0">
              <a:buNone/>
            </a:pPr>
            <a:endParaRPr lang="sr-Latn-R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25CAFE-6FED-4AEE-A11C-3C829E4DED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402079"/>
            <a:ext cx="4184034" cy="4639283"/>
          </a:xfrm>
        </p:spPr>
        <p:txBody>
          <a:bodyPr>
            <a:normAutofit/>
          </a:bodyPr>
          <a:lstStyle/>
          <a:p>
            <a:r>
              <a:rPr lang="en-GB" sz="2200" b="1" dirty="0">
                <a:solidFill>
                  <a:schemeClr val="tx1"/>
                </a:solidFill>
              </a:rPr>
              <a:t>Future perfect</a:t>
            </a:r>
          </a:p>
          <a:p>
            <a:r>
              <a:rPr lang="en-GB" dirty="0">
                <a:solidFill>
                  <a:schemeClr val="tx1"/>
                </a:solidFill>
              </a:rPr>
              <a:t>To describe something that will have happened by a point in the future.</a:t>
            </a:r>
            <a:endParaRPr lang="en-GB" sz="22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We will have had our millionth passenger by December.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I will have spent all my holiday money by the end of the week.</a:t>
            </a:r>
          </a:p>
        </p:txBody>
      </p:sp>
    </p:spTree>
    <p:extLst>
      <p:ext uri="{BB962C8B-B14F-4D97-AF65-F5344CB8AC3E}">
        <p14:creationId xmlns:p14="http://schemas.microsoft.com/office/powerpoint/2010/main" val="3544832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1. Before a meeting </a:t>
            </a:r>
            <a:endParaRPr lang="en-GB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79214" y="209155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112" y="2091559"/>
            <a:ext cx="2619375" cy="19233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964" y="4566744"/>
            <a:ext cx="2953407" cy="1996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1668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98483"/>
          </a:xfrm>
        </p:spPr>
        <p:txBody>
          <a:bodyPr>
            <a:normAutofit fontScale="90000"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4. </a:t>
            </a:r>
            <a:r>
              <a:rPr lang="sr-Latn-RS" sz="4000" b="1" dirty="0">
                <a:solidFill>
                  <a:srgbClr val="C00000"/>
                </a:solidFill>
              </a:rPr>
              <a:t>Brainstorming and evaluation</a:t>
            </a:r>
            <a:r>
              <a:rPr lang="en-GB" sz="4000" b="1" dirty="0">
                <a:solidFill>
                  <a:srgbClr val="C00000"/>
                </a:solidFill>
              </a:rPr>
              <a:t> ideas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41" y="1837112"/>
            <a:ext cx="3492935" cy="2268995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041" y="4514235"/>
            <a:ext cx="3492935" cy="2141636"/>
          </a:xfrm>
        </p:spPr>
      </p:pic>
    </p:spTree>
    <p:extLst>
      <p:ext uri="{BB962C8B-B14F-4D97-AF65-F5344CB8AC3E}">
        <p14:creationId xmlns:p14="http://schemas.microsoft.com/office/powerpoint/2010/main" val="34032539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757CEB0-3299-4261-837C-C91A79AFC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128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en-GB" dirty="0"/>
              <a:t>Useful phrases for making suggestions</a:t>
            </a:r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F598B-A8A3-4102-950D-6AFCED4138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016000"/>
            <a:ext cx="4184035" cy="5552966"/>
          </a:xfrm>
        </p:spPr>
        <p:txBody>
          <a:bodyPr>
            <a:noAutofit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This might sound crazy, but I would like to suggest…</a:t>
            </a:r>
          </a:p>
          <a:p>
            <a:r>
              <a:rPr lang="en-US" i="1" dirty="0">
                <a:solidFill>
                  <a:schemeClr val="tx1"/>
                </a:solidFill>
              </a:rPr>
              <a:t>I am just thinking aloud for a moment, but what about…</a:t>
            </a:r>
          </a:p>
          <a:p>
            <a:r>
              <a:rPr lang="en-US" i="1" dirty="0">
                <a:solidFill>
                  <a:schemeClr val="tx1"/>
                </a:solidFill>
              </a:rPr>
              <a:t>I’ve just had an idea.</a:t>
            </a:r>
          </a:p>
          <a:p>
            <a:r>
              <a:rPr lang="en-US" i="1" dirty="0">
                <a:solidFill>
                  <a:schemeClr val="tx1"/>
                </a:solidFill>
              </a:rPr>
              <a:t>It probably wouldn’t work in practice, but ...</a:t>
            </a:r>
          </a:p>
          <a:p>
            <a:r>
              <a:rPr lang="en-US" i="1" dirty="0">
                <a:solidFill>
                  <a:schemeClr val="tx1"/>
                </a:solidFill>
              </a:rPr>
              <a:t>I haven’t thought this through yet, but...</a:t>
            </a:r>
          </a:p>
          <a:p>
            <a:r>
              <a:rPr lang="en-US" i="1" dirty="0">
                <a:solidFill>
                  <a:schemeClr val="tx1"/>
                </a:solidFill>
              </a:rPr>
              <a:t>You’ve just reminded me of something…</a:t>
            </a:r>
          </a:p>
          <a:p>
            <a:r>
              <a:rPr lang="en-US" i="1" dirty="0">
                <a:solidFill>
                  <a:schemeClr val="tx1"/>
                </a:solidFill>
              </a:rPr>
              <a:t>Just to build on that idea, ...</a:t>
            </a:r>
          </a:p>
          <a:p>
            <a:r>
              <a:rPr lang="en-US" i="1" dirty="0">
                <a:solidFill>
                  <a:schemeClr val="tx1"/>
                </a:solidFill>
              </a:rPr>
              <a:t>I wonder if we could combine your idea with something that was said earlier.</a:t>
            </a:r>
          </a:p>
          <a:p>
            <a:r>
              <a:rPr lang="en-US" i="1" dirty="0">
                <a:solidFill>
                  <a:schemeClr val="tx1"/>
                </a:solidFill>
              </a:rPr>
              <a:t>In an ideal world,</a:t>
            </a:r>
            <a:r>
              <a:rPr lang="en-GB" i="1" dirty="0">
                <a:solidFill>
                  <a:schemeClr val="tx1"/>
                </a:solidFill>
              </a:rPr>
              <a:t>...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98E32B9-1B47-4661-B815-62D84D9AA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016000"/>
            <a:ext cx="4184034" cy="5841999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Why don’t we ...?</a:t>
            </a:r>
          </a:p>
          <a:p>
            <a:r>
              <a:rPr lang="en-US" i="1" dirty="0">
                <a:solidFill>
                  <a:schemeClr val="tx1"/>
                </a:solidFill>
              </a:rPr>
              <a:t>I suppose we could ...</a:t>
            </a:r>
          </a:p>
          <a:p>
            <a:r>
              <a:rPr lang="en-US" i="1" dirty="0">
                <a:solidFill>
                  <a:schemeClr val="tx1"/>
                </a:solidFill>
              </a:rPr>
              <a:t>How about ...?</a:t>
            </a:r>
          </a:p>
          <a:p>
            <a:r>
              <a:rPr lang="en-US" i="1" dirty="0">
                <a:solidFill>
                  <a:schemeClr val="tx1"/>
                </a:solidFill>
              </a:rPr>
              <a:t>I think we should ...</a:t>
            </a:r>
          </a:p>
          <a:p>
            <a:r>
              <a:rPr lang="en-US" i="1" dirty="0">
                <a:solidFill>
                  <a:schemeClr val="tx1"/>
                </a:solidFill>
              </a:rPr>
              <a:t>We could always ...</a:t>
            </a:r>
          </a:p>
          <a:p>
            <a:r>
              <a:rPr lang="en-US" i="1" dirty="0">
                <a:solidFill>
                  <a:schemeClr val="tx1"/>
                </a:solidFill>
              </a:rPr>
              <a:t>I don’t suppose we could ...</a:t>
            </a:r>
          </a:p>
          <a:p>
            <a:r>
              <a:rPr lang="en-US" i="1" dirty="0">
                <a:solidFill>
                  <a:schemeClr val="tx1"/>
                </a:solidFill>
              </a:rPr>
              <a:t>Wouldn’t it be nice if we ...?</a:t>
            </a:r>
          </a:p>
          <a:p>
            <a:r>
              <a:rPr lang="en-US" i="1" dirty="0">
                <a:solidFill>
                  <a:schemeClr val="tx1"/>
                </a:solidFill>
              </a:rPr>
              <a:t>What if we ...?</a:t>
            </a:r>
          </a:p>
          <a:p>
            <a:r>
              <a:rPr lang="en-US" i="1" dirty="0">
                <a:solidFill>
                  <a:schemeClr val="tx1"/>
                </a:solidFill>
              </a:rPr>
              <a:t>I wonder if it would be possible to ...</a:t>
            </a:r>
          </a:p>
          <a:p>
            <a:r>
              <a:rPr lang="en-US" i="1" dirty="0">
                <a:solidFill>
                  <a:schemeClr val="tx1"/>
                </a:solidFill>
              </a:rPr>
              <a:t>It might be possible to ...</a:t>
            </a:r>
          </a:p>
          <a:p>
            <a:r>
              <a:rPr lang="en-US" i="1" dirty="0">
                <a:solidFill>
                  <a:schemeClr val="tx1"/>
                </a:solidFill>
              </a:rPr>
              <a:t>Could we ...?</a:t>
            </a:r>
            <a:endParaRPr lang="sr-Latn-R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0778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FAC-3C7E-48B5-A0B7-9D050BAE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1760"/>
            <a:ext cx="8596668" cy="619760"/>
          </a:xfrm>
        </p:spPr>
        <p:txBody>
          <a:bodyPr>
            <a:normAutofit fontScale="90000"/>
          </a:bodyPr>
          <a:lstStyle/>
          <a:p>
            <a:r>
              <a:rPr lang="en-GB" dirty="0"/>
              <a:t>Useful phrases for evaluating ideas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1796D-083A-4122-9769-15509C23D7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259840"/>
            <a:ext cx="4184035" cy="5486400"/>
          </a:xfrm>
        </p:spPr>
        <p:txBody>
          <a:bodyPr>
            <a:normAutofit lnSpcReduction="10000"/>
          </a:bodyPr>
          <a:lstStyle/>
          <a:p>
            <a:pPr marR="410464">
              <a:spcBef>
                <a:spcPts val="1560"/>
              </a:spcBef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don’t think it would work.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That’s a brilliant idea.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 might just work.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Absolutely.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Maybe. I’m not sure.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No, I don’t think so.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I’m not keen at all.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</a:rPr>
              <a:t>I</a:t>
            </a: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’m not really convinced. </a:t>
            </a:r>
          </a:p>
          <a:p>
            <a:pPr marR="410464" rtl="0">
              <a:spcBef>
                <a:spcPts val="156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think it needs a lot more thought. </a:t>
            </a:r>
            <a:endParaRPr lang="en-US" b="0" i="1" dirty="0">
              <a:effectLst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A7B040-1E66-4863-8759-A4FF43D2F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330960"/>
            <a:ext cx="4184034" cy="5415279"/>
          </a:xfrm>
        </p:spPr>
        <p:txBody>
          <a:bodyPr>
            <a:normAutofit lnSpcReduction="10000"/>
          </a:bodyPr>
          <a:lstStyle/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That’s not a bad idea. 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Yes, I think you’re right. 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Are you sure? 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I’m really not happy about it. 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Well, I agree up to a point. 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Well, yes and no. 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 idea has potential, but it’s not quite there yet.</a:t>
            </a:r>
          </a:p>
          <a:p>
            <a:pPr marL="0" marR="225552" indent="0" rtl="0">
              <a:spcBef>
                <a:spcPts val="0"/>
              </a:spcBef>
              <a:spcAft>
                <a:spcPts val="0"/>
              </a:spcAft>
              <a:buNone/>
            </a:pPr>
            <a:endParaRPr lang="en-US" sz="1800" b="0" i="1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R="225552" rtl="0">
              <a:spcBef>
                <a:spcPts val="0"/>
              </a:spcBef>
              <a:spcAft>
                <a:spcPts val="0"/>
              </a:spcAft>
            </a:pPr>
            <a:r>
              <a:rPr lang="en-US" sz="1800" b="0" i="1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think this is just what we need.</a:t>
            </a:r>
          </a:p>
          <a:p>
            <a:pPr marL="0" marR="134112" indent="0" algn="ctr" rtl="0">
              <a:spcBef>
                <a:spcPts val="168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 </a:t>
            </a:r>
            <a:endParaRPr lang="en-US" b="0" dirty="0">
              <a:effectLst/>
            </a:endParaRPr>
          </a:p>
          <a:p>
            <a:pPr marL="0" indent="0">
              <a:buNone/>
            </a:pPr>
            <a:br>
              <a:rPr lang="en-US" dirty="0"/>
            </a:br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966301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C00000"/>
                </a:solidFill>
              </a:rPr>
              <a:t>5. Closing a meeting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3083" y="1598530"/>
            <a:ext cx="2857500" cy="16002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271" y="3740829"/>
            <a:ext cx="3486150" cy="2507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46466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C673D-BAB9-451E-96E3-1409BEDA1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must always happen by the end of a meeting?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8DED2-0194-42C6-95B2-25CBA0EB6E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500" dirty="0">
                <a:solidFill>
                  <a:schemeClr val="tx1"/>
                </a:solidFill>
              </a:rPr>
              <a:t>clear focus on what has been agreed, and specifically what actions are going to be taken </a:t>
            </a:r>
          </a:p>
          <a:p>
            <a:r>
              <a:rPr lang="en-US" sz="2500" dirty="0">
                <a:solidFill>
                  <a:schemeClr val="tx1"/>
                </a:solidFill>
              </a:rPr>
              <a:t>thanking participants, giving them a final chance to ask questions or raise issues not on the agenda</a:t>
            </a:r>
          </a:p>
          <a:p>
            <a:r>
              <a:rPr lang="en-US" sz="2500" dirty="0">
                <a:solidFill>
                  <a:schemeClr val="tx1"/>
                </a:solidFill>
              </a:rPr>
              <a:t>formally closing the meeting so that participants know they can leave</a:t>
            </a:r>
            <a:endParaRPr lang="sr-Latn-RS" sz="25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1C5369-BE0B-45FF-8BD3-131CA133BC9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000" b="1" dirty="0">
                <a:solidFill>
                  <a:schemeClr val="tx1"/>
                </a:solidFill>
              </a:rPr>
              <a:t>close the meeting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bring the meeting to a close</a:t>
            </a:r>
          </a:p>
          <a:p>
            <a:pPr marL="0" indent="0">
              <a:buNone/>
            </a:pPr>
            <a:r>
              <a:rPr lang="en-GB" sz="2000" i="1" dirty="0">
                <a:solidFill>
                  <a:schemeClr val="tx1"/>
                </a:solidFill>
              </a:rPr>
              <a:t>The chairman brought the meeting to a close by thanking all those who had attended.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declare the meeting closed</a:t>
            </a:r>
          </a:p>
          <a:p>
            <a:pPr marL="0" indent="0">
              <a:buNone/>
            </a:pPr>
            <a:r>
              <a:rPr lang="en-GB" sz="2000" i="1" dirty="0">
                <a:solidFill>
                  <a:schemeClr val="tx1"/>
                </a:solidFill>
              </a:rPr>
              <a:t>The High Commissioner declared the meeting closed</a:t>
            </a:r>
            <a:r>
              <a:rPr lang="en-GB" sz="2000" dirty="0">
                <a:solidFill>
                  <a:schemeClr val="tx1"/>
                </a:solidFill>
              </a:rPr>
              <a:t>.</a:t>
            </a:r>
          </a:p>
          <a:p>
            <a:r>
              <a:rPr lang="en-GB" sz="2000" b="1" dirty="0">
                <a:solidFill>
                  <a:schemeClr val="tx1"/>
                </a:solidFill>
              </a:rPr>
              <a:t>write up/circulate the minutes</a:t>
            </a:r>
            <a:endParaRPr lang="sr-Latn-R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7510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8E212-ACE7-4EDD-BB05-93255B995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8676"/>
            <a:ext cx="8596668" cy="616943"/>
          </a:xfrm>
        </p:spPr>
        <p:txBody>
          <a:bodyPr>
            <a:normAutofit fontScale="90000"/>
          </a:bodyPr>
          <a:lstStyle/>
          <a:p>
            <a:r>
              <a:rPr lang="en-GB" dirty="0"/>
              <a:t>Closing a meeting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83B1B-9484-4EE2-8921-6884C8E91F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849821"/>
            <a:ext cx="4184035" cy="419154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AOB (any other business)</a:t>
            </a:r>
            <a:r>
              <a:rPr lang="sr-Latn-RS" sz="2200" dirty="0">
                <a:solidFill>
                  <a:schemeClr val="tx1"/>
                </a:solidFill>
              </a:rPr>
              <a:t> </a:t>
            </a:r>
            <a:endParaRPr lang="en-GB" sz="22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Summarize the action points</a:t>
            </a:r>
            <a:r>
              <a:rPr lang="sr-Latn-RS" sz="2200" dirty="0">
                <a:solidFill>
                  <a:schemeClr val="tx1"/>
                </a:solidFill>
              </a:rPr>
              <a:t> 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Plan the next meeting</a:t>
            </a:r>
          </a:p>
          <a:p>
            <a:pPr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Invite final questions</a:t>
            </a:r>
            <a:r>
              <a:rPr lang="sr-Latn-RS" sz="2200" dirty="0">
                <a:solidFill>
                  <a:schemeClr val="tx1"/>
                </a:solidFill>
              </a:rPr>
              <a:t> 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Thank people</a:t>
            </a:r>
            <a:r>
              <a:rPr lang="sr-Latn-RS" sz="2200" dirty="0">
                <a:solidFill>
                  <a:schemeClr val="tx1"/>
                </a:solidFill>
              </a:rPr>
              <a:t> </a:t>
            </a:r>
            <a:endParaRPr lang="en-US" sz="2200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sz="2200" dirty="0">
                <a:solidFill>
                  <a:schemeClr val="tx1"/>
                </a:solidFill>
              </a:rPr>
              <a:t>Signal that people can leave</a:t>
            </a:r>
            <a:r>
              <a:rPr lang="sr-Latn-RS" sz="2200" dirty="0"/>
              <a:t> </a:t>
            </a:r>
            <a:endParaRPr lang="en-US" sz="22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C8CA3-C99C-440A-9D09-7A5B8C86A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966952"/>
            <a:ext cx="5525478" cy="5423338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US" i="1" dirty="0">
                <a:solidFill>
                  <a:schemeClr val="tx1"/>
                </a:solidFill>
              </a:rPr>
              <a:t>Is there anything else we need to discuss at this stage?</a:t>
            </a:r>
            <a:r>
              <a:rPr lang="sr-Latn-RS" i="1" dirty="0">
                <a:solidFill>
                  <a:schemeClr val="tx1"/>
                </a:solidFill>
              </a:rPr>
              <a:t> </a:t>
            </a:r>
            <a:endParaRPr lang="en-GB" i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i="1" dirty="0">
                <a:solidFill>
                  <a:schemeClr val="tx1"/>
                </a:solidFill>
              </a:rPr>
              <a:t>OK, so I just want to go through the list of Action Points.</a:t>
            </a:r>
            <a:endParaRPr lang="en-GB" i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i="1" dirty="0">
                <a:solidFill>
                  <a:schemeClr val="tx1"/>
                </a:solidFill>
              </a:rPr>
              <a:t>I suppose we could fix a time and date for that meeting now. How about making it exactly a month from now? That’s Wednesday the 11th at 10 o’clock. Is that OK? </a:t>
            </a:r>
            <a:endParaRPr lang="en-GB" i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i="1" dirty="0">
                <a:solidFill>
                  <a:schemeClr val="tx1"/>
                </a:solidFill>
              </a:rPr>
              <a:t>So are there any final questions?</a:t>
            </a:r>
            <a:r>
              <a:rPr lang="sr-Latn-RS" i="1" dirty="0">
                <a:solidFill>
                  <a:schemeClr val="tx1"/>
                </a:solidFill>
              </a:rPr>
              <a:t> </a:t>
            </a:r>
          </a:p>
          <a:p>
            <a:pPr>
              <a:buFont typeface="+mj-lt"/>
              <a:buAutoNum type="arabicPeriod"/>
            </a:pPr>
            <a:endParaRPr lang="en-US" i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i="1" dirty="0">
                <a:solidFill>
                  <a:schemeClr val="tx1"/>
                </a:solidFill>
              </a:rPr>
              <a:t>OK, so thank</a:t>
            </a:r>
            <a:r>
              <a:rPr lang="sr-Latn-RS" i="1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you all very much. I think we’ve had a really productive meeting.</a:t>
            </a:r>
            <a:r>
              <a:rPr lang="sr-Latn-RS" i="1" dirty="0">
                <a:solidFill>
                  <a:schemeClr val="tx1"/>
                </a:solidFill>
              </a:rPr>
              <a:t> </a:t>
            </a:r>
            <a:endParaRPr lang="en-US" i="1" dirty="0">
              <a:solidFill>
                <a:schemeClr val="tx1"/>
              </a:solidFill>
            </a:endParaRPr>
          </a:p>
          <a:p>
            <a:pPr>
              <a:buFont typeface="+mj-lt"/>
              <a:buAutoNum type="arabicPeriod"/>
            </a:pPr>
            <a:r>
              <a:rPr lang="en-US" i="1" dirty="0">
                <a:solidFill>
                  <a:schemeClr val="tx1"/>
                </a:solidFill>
              </a:rPr>
              <a:t>Thanks again everybody, and have a nice day.</a:t>
            </a:r>
            <a:r>
              <a:rPr lang="sr-Latn-RS" i="1" dirty="0">
                <a:solidFill>
                  <a:schemeClr val="tx1"/>
                </a:solidFill>
              </a:rPr>
              <a:t> 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3938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65626-029E-41D9-BBDF-09671DAE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0110"/>
          </a:xfrm>
        </p:spPr>
        <p:txBody>
          <a:bodyPr>
            <a:normAutofit/>
          </a:bodyPr>
          <a:lstStyle/>
          <a:p>
            <a:r>
              <a:rPr lang="en-GB" sz="2600" dirty="0"/>
              <a:t>Useful phrases for volunteering and delegating</a:t>
            </a:r>
            <a:endParaRPr lang="sr-Latn-R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6BB1-E151-45FC-A531-52C4AB7B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635"/>
            <a:ext cx="8596668" cy="4380728"/>
          </a:xfrm>
        </p:spPr>
        <p:txBody>
          <a:bodyPr/>
          <a:lstStyle/>
          <a:p>
            <a:r>
              <a:rPr lang="en-US" sz="2400" b="1" dirty="0"/>
              <a:t>Accepting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sz="2200" i="1" dirty="0">
                <a:solidFill>
                  <a:schemeClr val="tx1"/>
                </a:solidFill>
              </a:rPr>
              <a:t>Sure, no problem.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OK, that’s fine.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OK, that’s a good point.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OK, fair enough.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Yes, that would be great.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Great. That would be really </a:t>
            </a:r>
            <a:r>
              <a:rPr lang="en-GB" sz="2200" i="1" dirty="0">
                <a:solidFill>
                  <a:schemeClr val="tx1"/>
                </a:solidFill>
              </a:rPr>
              <a:t>useful</a:t>
            </a:r>
            <a:r>
              <a:rPr lang="en-US" sz="2200" i="1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Yes, of course.</a:t>
            </a:r>
            <a:endParaRPr lang="sr-Latn-RS" sz="2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4153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65626-029E-41D9-BBDF-09671DAE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0110"/>
          </a:xfrm>
        </p:spPr>
        <p:txBody>
          <a:bodyPr>
            <a:normAutofit/>
          </a:bodyPr>
          <a:lstStyle/>
          <a:p>
            <a:r>
              <a:rPr lang="en-GB" sz="2600" dirty="0"/>
              <a:t>Useful phrases for volunteering and delegating</a:t>
            </a:r>
            <a:endParaRPr lang="sr-Latn-R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6BB1-E151-45FC-A531-52C4AB7B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5229"/>
            <a:ext cx="8596668" cy="4286134"/>
          </a:xfrm>
        </p:spPr>
        <p:txBody>
          <a:bodyPr/>
          <a:lstStyle/>
          <a:p>
            <a:r>
              <a:rPr lang="en-US" sz="2400" b="1" dirty="0"/>
              <a:t>Volunteering to help</a:t>
            </a:r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b="1" dirty="0"/>
              <a:t>•</a:t>
            </a:r>
            <a:r>
              <a:rPr lang="en-US" sz="2200" b="1" i="1" dirty="0"/>
              <a:t> </a:t>
            </a:r>
            <a:r>
              <a:rPr lang="en-US" sz="2200" i="1" dirty="0">
                <a:solidFill>
                  <a:schemeClr val="tx1"/>
                </a:solidFill>
              </a:rPr>
              <a:t>I’ll be seeing some of the clients, so I’ll ask them about it when I see them.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Yes, I can do that. I’ll make a start today.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I mean, would you like me to speak to Annie about the project?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Would you like me to </a:t>
            </a:r>
            <a:r>
              <a:rPr lang="en-GB" sz="2200" i="1" dirty="0">
                <a:solidFill>
                  <a:schemeClr val="tx1"/>
                </a:solidFill>
              </a:rPr>
              <a:t>organize </a:t>
            </a:r>
            <a:r>
              <a:rPr lang="en-US" sz="2200" i="1" dirty="0">
                <a:solidFill>
                  <a:schemeClr val="tx1"/>
                </a:solidFill>
              </a:rPr>
              <a:t>a staff survey?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We can have a quick meeting tomorrow morning, if you like.</a:t>
            </a:r>
            <a:endParaRPr lang="sr-Latn-RS" sz="2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1943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65626-029E-41D9-BBDF-09671DAE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20110"/>
            <a:ext cx="8596668" cy="683172"/>
          </a:xfrm>
        </p:spPr>
        <p:txBody>
          <a:bodyPr>
            <a:normAutofit/>
          </a:bodyPr>
          <a:lstStyle/>
          <a:p>
            <a:r>
              <a:rPr lang="en-GB" sz="2600" dirty="0"/>
              <a:t>Useful phrases for volunteering and delegating</a:t>
            </a:r>
            <a:endParaRPr lang="sr-Latn-R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6BB1-E151-45FC-A531-52C4AB7B2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91863"/>
            <a:ext cx="8596668" cy="4149500"/>
          </a:xfrm>
        </p:spPr>
        <p:txBody>
          <a:bodyPr/>
          <a:lstStyle/>
          <a:p>
            <a:r>
              <a:rPr lang="en-US" sz="2400" b="1" dirty="0"/>
              <a:t>Instructing and setting deadlines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• </a:t>
            </a:r>
            <a:r>
              <a:rPr lang="en-US" sz="2200" i="1" dirty="0">
                <a:solidFill>
                  <a:schemeClr val="tx1"/>
                </a:solidFill>
              </a:rPr>
              <a:t>Well, could you send them an email instead?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I’d really prefer not to have to wait several weeks.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I think we’d need an answer in good time for next month’s meeting, where I’d like you to report back on your findings.</a:t>
            </a:r>
            <a:endParaRPr lang="sr-Latn-RS" sz="22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9927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65626-029E-41D9-BBDF-09671DAE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7160"/>
            <a:ext cx="8596668" cy="464820"/>
          </a:xfrm>
        </p:spPr>
        <p:txBody>
          <a:bodyPr>
            <a:noAutofit/>
          </a:bodyPr>
          <a:lstStyle/>
          <a:p>
            <a:r>
              <a:rPr lang="en-GB" sz="2600" dirty="0"/>
              <a:t>Useful phrases for volunteering and delegating</a:t>
            </a:r>
            <a:endParaRPr lang="sr-Latn-RS" sz="2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6BB1-E151-45FC-A531-52C4AB7B26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196340"/>
            <a:ext cx="4184035" cy="4845021"/>
          </a:xfrm>
        </p:spPr>
        <p:txBody>
          <a:bodyPr/>
          <a:lstStyle/>
          <a:p>
            <a:r>
              <a:rPr lang="en-US" sz="2400" b="1" dirty="0"/>
              <a:t>Asking for clarification and advice</a:t>
            </a:r>
          </a:p>
          <a:p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• </a:t>
            </a:r>
            <a:r>
              <a:rPr lang="en-US" sz="2200" i="1" dirty="0">
                <a:solidFill>
                  <a:schemeClr val="tx1"/>
                </a:solidFill>
              </a:rPr>
              <a:t>What exactly do you want me to ask in my email?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OK, so can I pick your brains at some stage on exactly how to word the survey?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605BDD-0756-4054-BED7-C61C7DE26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196340"/>
            <a:ext cx="4184034" cy="4845022"/>
          </a:xfrm>
        </p:spPr>
        <p:txBody>
          <a:bodyPr/>
          <a:lstStyle/>
          <a:p>
            <a:r>
              <a:rPr lang="en-US" sz="2400" b="1" dirty="0"/>
              <a:t>Making an excuse</a:t>
            </a:r>
          </a:p>
          <a:p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sz="2200" i="1" dirty="0">
                <a:solidFill>
                  <a:schemeClr val="tx1"/>
                </a:solidFill>
              </a:rPr>
              <a:t>Well, I could, but I’m really busy at the moment with my regular work.</a:t>
            </a:r>
          </a:p>
          <a:p>
            <a:pPr marL="0" indent="0">
              <a:buNone/>
            </a:pPr>
            <a:r>
              <a:rPr lang="en-US" sz="2200" i="1" dirty="0">
                <a:solidFill>
                  <a:schemeClr val="tx1"/>
                </a:solidFill>
              </a:rPr>
              <a:t>• Don’t forget, I don’t have any hours allocated to this project.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2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AAC64-292F-4E2D-A5AC-7EFEEE4DB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15311"/>
            <a:ext cx="8596668" cy="767256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accent5">
                    <a:lumMod val="75000"/>
                  </a:schemeClr>
                </a:solidFill>
              </a:rPr>
              <a:t>Meeting and greeting</a:t>
            </a:r>
            <a:endParaRPr lang="sr-Latn-R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8473E2-9005-494B-B436-0EEB2BBB6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2773"/>
            <a:ext cx="8596668" cy="47485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Latn-RS" sz="2200" i="1" dirty="0"/>
          </a:p>
        </p:txBody>
      </p:sp>
      <p:pic>
        <p:nvPicPr>
          <p:cNvPr id="1028" name="Picture 4" descr="Greetings: 28 Useful Formal and Informal Greetings in English | Vocabulario  en ingles, Palabras basicas en ingles, Taller de ingles">
            <a:extLst>
              <a:ext uri="{FF2B5EF4-FFF2-40B4-BE49-F238E27FC236}">
                <a16:creationId xmlns:a16="http://schemas.microsoft.com/office/drawing/2014/main" id="{88D98447-1E33-457C-8F94-53404F85B0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1292774"/>
            <a:ext cx="8750445" cy="5559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2347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8CC93-CB0B-4239-A73C-1A87B5DD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8164"/>
            <a:ext cx="8596668" cy="578070"/>
          </a:xfrm>
        </p:spPr>
        <p:txBody>
          <a:bodyPr>
            <a:normAutofit fontScale="90000"/>
          </a:bodyPr>
          <a:lstStyle/>
          <a:p>
            <a:r>
              <a:rPr lang="en-GB" dirty="0"/>
              <a:t>Modal verbs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3ACB6-70DE-4ADC-A0DF-5C7CD5468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187669"/>
            <a:ext cx="4184035" cy="4853692"/>
          </a:xfrm>
        </p:spPr>
        <p:txBody>
          <a:bodyPr>
            <a:normAutofit fontScale="92500" lnSpcReduction="20000"/>
          </a:bodyPr>
          <a:lstStyle/>
          <a:p>
            <a:r>
              <a:rPr lang="en-GB" sz="2400" b="1" dirty="0"/>
              <a:t>Can</a:t>
            </a:r>
          </a:p>
          <a:p>
            <a:pPr marL="0" indent="0">
              <a:buNone/>
            </a:pPr>
            <a:endParaRPr lang="en-GB" sz="24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talk about general abilities:</a:t>
            </a:r>
          </a:p>
          <a:p>
            <a:pPr marL="0" indent="0">
              <a:buNone/>
            </a:pPr>
            <a:r>
              <a:rPr lang="en-GB" sz="2200" b="1" dirty="0">
                <a:solidFill>
                  <a:schemeClr val="tx1"/>
                </a:solidFill>
              </a:rPr>
              <a:t> </a:t>
            </a:r>
            <a:r>
              <a:rPr lang="en-GB" sz="2200" i="1" dirty="0">
                <a:solidFill>
                  <a:schemeClr val="tx1"/>
                </a:solidFill>
              </a:rPr>
              <a:t>He can speak three languages fluently</a:t>
            </a:r>
            <a:r>
              <a:rPr lang="en-GB" sz="2200" b="1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ask for permission: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Can I use your phone</a:t>
            </a:r>
            <a:r>
              <a:rPr lang="en-GB" sz="2200" dirty="0">
                <a:solidFill>
                  <a:schemeClr val="tx1"/>
                </a:solidFill>
              </a:rPr>
              <a:t>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make simple requests</a:t>
            </a:r>
            <a:r>
              <a:rPr lang="en-GB" sz="2200" i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Can you take me to the station?</a:t>
            </a:r>
            <a:endParaRPr lang="sr-Latn-RS" sz="2200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A23E6-3138-4358-B9C0-4C957D0FB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187669"/>
            <a:ext cx="4184034" cy="4853694"/>
          </a:xfrm>
        </p:spPr>
        <p:txBody>
          <a:bodyPr>
            <a:normAutofit fontScale="92500" lnSpcReduction="20000"/>
          </a:bodyPr>
          <a:lstStyle/>
          <a:p>
            <a:r>
              <a:rPr lang="en-GB" sz="2600" b="1" dirty="0"/>
              <a:t>Could</a:t>
            </a:r>
          </a:p>
          <a:p>
            <a:pPr marL="0" indent="0">
              <a:buNone/>
            </a:pPr>
            <a:endParaRPr lang="en-GB" sz="26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talk about general past abilities: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In the old days, a skilled worker could produce two shirts a day.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discuss possibilities and options</a:t>
            </a:r>
            <a:r>
              <a:rPr lang="en-GB" sz="2200" i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We could try changing the colour of the packaging.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make more polite or formal requests or offers: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Could you speak a little more slowly, please?</a:t>
            </a:r>
          </a:p>
          <a:p>
            <a:pPr>
              <a:buFont typeface="Wingdings" panose="05000000000000000000" pitchFamily="2" charset="2"/>
              <a:buChar char="q"/>
            </a:pP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22156109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8CC93-CB0B-4239-A73C-1A87B5DD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5613"/>
            <a:ext cx="8596668" cy="701023"/>
          </a:xfrm>
        </p:spPr>
        <p:txBody>
          <a:bodyPr>
            <a:normAutofit/>
          </a:bodyPr>
          <a:lstStyle/>
          <a:p>
            <a:r>
              <a:rPr lang="en-GB" dirty="0"/>
              <a:t>Modal verbs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3ACB6-70DE-4ADC-A0DF-5C7CD5468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061545"/>
            <a:ext cx="4184035" cy="4979816"/>
          </a:xfrm>
        </p:spPr>
        <p:txBody>
          <a:bodyPr>
            <a:normAutofit fontScale="92500"/>
          </a:bodyPr>
          <a:lstStyle/>
          <a:p>
            <a:r>
              <a:rPr lang="en-GB" sz="2400" b="1" dirty="0"/>
              <a:t>Must</a:t>
            </a:r>
          </a:p>
          <a:p>
            <a:pPr marL="0" indent="0">
              <a:buNone/>
            </a:pPr>
            <a:endParaRPr lang="en-GB" sz="24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For orders we give to ourselves:</a:t>
            </a:r>
          </a:p>
          <a:p>
            <a:pPr marL="0" indent="0">
              <a:buNone/>
            </a:pPr>
            <a:r>
              <a:rPr lang="en-GB" sz="2200" b="1" dirty="0">
                <a:solidFill>
                  <a:schemeClr val="tx1"/>
                </a:solidFill>
              </a:rPr>
              <a:t> </a:t>
            </a:r>
            <a:r>
              <a:rPr lang="en-GB" sz="2200" i="1" dirty="0">
                <a:solidFill>
                  <a:schemeClr val="tx1"/>
                </a:solidFill>
              </a:rPr>
              <a:t>I must send in my tax form, otherwise I’ll get a fine</a:t>
            </a:r>
            <a:r>
              <a:rPr lang="en-GB" sz="2200" b="1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For a strong prohibition or rule: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You mustn’t smoke anywhere in the building</a:t>
            </a:r>
            <a:r>
              <a:rPr lang="en-GB" sz="2200" dirty="0">
                <a:solidFill>
                  <a:schemeClr val="tx1"/>
                </a:solidFill>
              </a:rPr>
              <a:t>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For a strong recommendation</a:t>
            </a:r>
            <a:r>
              <a:rPr lang="en-GB" sz="2200" i="1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You must see that film, it’s brilliant</a:t>
            </a:r>
            <a:r>
              <a:rPr lang="en-GB" i="1" dirty="0">
                <a:solidFill>
                  <a:schemeClr val="tx1"/>
                </a:solidFill>
              </a:rPr>
              <a:t>?</a:t>
            </a:r>
            <a:endParaRPr lang="sr-Latn-RS" i="1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A23E6-3138-4358-B9C0-4C957D0FB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061545"/>
            <a:ext cx="4184034" cy="4979818"/>
          </a:xfrm>
        </p:spPr>
        <p:txBody>
          <a:bodyPr>
            <a:normAutofit fontScale="92500"/>
          </a:bodyPr>
          <a:lstStyle/>
          <a:p>
            <a:r>
              <a:rPr lang="en-GB" sz="2400" b="1" dirty="0"/>
              <a:t>have to</a:t>
            </a:r>
          </a:p>
          <a:p>
            <a:pPr marL="0" indent="0">
              <a:buNone/>
            </a:pPr>
            <a:endParaRPr lang="en-GB" sz="24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talk about duties and responsibilities: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When visitors come, I have to check their ID.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indicate an absence of obligation or necessity:</a:t>
            </a:r>
            <a:endParaRPr lang="en-GB" sz="22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You don’t have to take notes.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In questions: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Do I have to wear a uniform?</a:t>
            </a:r>
          </a:p>
          <a:p>
            <a:pPr>
              <a:buFont typeface="Wingdings" panose="05000000000000000000" pitchFamily="2" charset="2"/>
              <a:buChar char="q"/>
            </a:pP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369651751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8CC93-CB0B-4239-A73C-1A87B5DD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8166"/>
            <a:ext cx="8596668" cy="648472"/>
          </a:xfrm>
        </p:spPr>
        <p:txBody>
          <a:bodyPr>
            <a:normAutofit/>
          </a:bodyPr>
          <a:lstStyle/>
          <a:p>
            <a:r>
              <a:rPr lang="en-GB" dirty="0"/>
              <a:t>Modal verbs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3ACB6-70DE-4ADC-A0DF-5C7CD5468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460938"/>
            <a:ext cx="4184035" cy="4580423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/>
              <a:t>May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express possibility:</a:t>
            </a:r>
          </a:p>
          <a:p>
            <a:pPr marL="0" indent="0">
              <a:buNone/>
            </a:pPr>
            <a:r>
              <a:rPr lang="en-GB" sz="2200" b="1" dirty="0">
                <a:solidFill>
                  <a:schemeClr val="tx1"/>
                </a:solidFill>
              </a:rPr>
              <a:t> </a:t>
            </a:r>
            <a:r>
              <a:rPr lang="en-GB" sz="2200" i="1" dirty="0">
                <a:solidFill>
                  <a:schemeClr val="tx1"/>
                </a:solidFill>
              </a:rPr>
              <a:t>He may arrive ten minutes late today</a:t>
            </a:r>
            <a:r>
              <a:rPr lang="en-GB" sz="2200" b="1" dirty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ask for permission(more polite than can):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May I ask a question?</a:t>
            </a:r>
            <a:endParaRPr lang="en-GB" sz="22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A23E6-3138-4358-B9C0-4C957D0FB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534509"/>
            <a:ext cx="4184034" cy="4506853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/>
              <a:t>Might</a:t>
            </a:r>
          </a:p>
          <a:p>
            <a:pPr marL="0" indent="0">
              <a:buNone/>
            </a:pPr>
            <a:endParaRPr lang="en-GB" sz="24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Past form of may.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In present to speculate or express a more remote possibility than may:</a:t>
            </a:r>
            <a:endParaRPr lang="en-GB" sz="2200" i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You might have some trouble clearing these goods through customs.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ask a polite question or make a request:</a:t>
            </a:r>
          </a:p>
          <a:p>
            <a:pPr marL="0" indent="0">
              <a:buNone/>
            </a:pPr>
            <a:r>
              <a:rPr lang="en-GB" sz="2200" i="1" dirty="0">
                <a:solidFill>
                  <a:schemeClr val="tx1"/>
                </a:solidFill>
              </a:rPr>
              <a:t>Might I make a suggestion here?</a:t>
            </a:r>
          </a:p>
          <a:p>
            <a:pPr>
              <a:buFont typeface="Wingdings" panose="05000000000000000000" pitchFamily="2" charset="2"/>
              <a:buChar char="q"/>
            </a:pP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9496233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8CC93-CB0B-4239-A73C-1A87B5DD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144"/>
            <a:ext cx="8596668" cy="588580"/>
          </a:xfrm>
        </p:spPr>
        <p:txBody>
          <a:bodyPr>
            <a:normAutofit fontScale="90000"/>
          </a:bodyPr>
          <a:lstStyle/>
          <a:p>
            <a:r>
              <a:rPr lang="en-GB" dirty="0"/>
              <a:t>Modal verbs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3ACB6-70DE-4ADC-A0DF-5C7CD5468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597572"/>
            <a:ext cx="4184035" cy="4443789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/>
              <a:t>Will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express the future and make predictions.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make a spontaneous offer or decision.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200" dirty="0">
                <a:solidFill>
                  <a:schemeClr val="tx1"/>
                </a:solidFill>
              </a:rPr>
              <a:t>To make a request/ give an order.</a:t>
            </a:r>
          </a:p>
          <a:p>
            <a:pPr marL="0" indent="0">
              <a:buNone/>
            </a:pPr>
            <a:endParaRPr lang="en-GB" sz="2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A23E6-3138-4358-B9C0-4C957D0FB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597571"/>
            <a:ext cx="4184034" cy="4443791"/>
          </a:xfrm>
        </p:spPr>
        <p:txBody>
          <a:bodyPr>
            <a:normAutofit fontScale="92500" lnSpcReduction="10000"/>
          </a:bodyPr>
          <a:lstStyle/>
          <a:p>
            <a:r>
              <a:rPr lang="en-GB" sz="2400" b="1" dirty="0"/>
              <a:t>Would</a:t>
            </a:r>
          </a:p>
          <a:p>
            <a:pPr marL="0" indent="0">
              <a:buNone/>
            </a:pPr>
            <a:endParaRPr lang="en-GB" sz="2400" b="1" dirty="0"/>
          </a:p>
          <a:p>
            <a:pPr marL="0" indent="0">
              <a:buNone/>
            </a:pPr>
            <a:endParaRPr lang="en-GB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chemeClr val="tx1"/>
                </a:solidFill>
              </a:rPr>
              <a:t>To make requests or give polite orders.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/>
                </a:solidFill>
              </a:rPr>
              <a:t>Would you bring me the bill, please?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sz="2400" dirty="0">
                <a:solidFill>
                  <a:schemeClr val="tx1"/>
                </a:solidFill>
              </a:rPr>
              <a:t>To describe past habits.</a:t>
            </a:r>
          </a:p>
          <a:p>
            <a:pPr marL="0" indent="0">
              <a:buNone/>
            </a:pPr>
            <a:r>
              <a:rPr lang="en-GB" sz="2400" i="1" dirty="0">
                <a:solidFill>
                  <a:schemeClr val="tx1"/>
                </a:solidFill>
              </a:rPr>
              <a:t>After work he would (used to) sit down and read the newspaper.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424465014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8CC93-CB0B-4239-A73C-1A87B5DD82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79120"/>
          </a:xfrm>
        </p:spPr>
        <p:txBody>
          <a:bodyPr>
            <a:normAutofit fontScale="90000"/>
          </a:bodyPr>
          <a:lstStyle/>
          <a:p>
            <a:r>
              <a:rPr lang="en-GB" dirty="0"/>
              <a:t>Modal verbs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3ACB6-70DE-4ADC-A0DF-5C7CD5468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240221"/>
            <a:ext cx="4184035" cy="4801140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Should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tx1"/>
                </a:solidFill>
              </a:rPr>
              <a:t>To give advice.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At an interview, you should wear clothes you feel comfortable in.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tx1"/>
                </a:solidFill>
              </a:rPr>
              <a:t>To talk about what we think is morally right and correct.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We should help those less fortunate than ourselves.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tx1"/>
                </a:solidFill>
              </a:rPr>
              <a:t>To criticize past actions.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You should have checked their bank account before signing the contract.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You shouldn’t have let them in without a written permission.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8A23E6-3138-4358-B9C0-4C957D0FB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240221"/>
            <a:ext cx="4184034" cy="4801142"/>
          </a:xfrm>
        </p:spPr>
        <p:txBody>
          <a:bodyPr>
            <a:normAutofit/>
          </a:bodyPr>
          <a:lstStyle/>
          <a:p>
            <a:r>
              <a:rPr lang="en-GB" b="1" dirty="0"/>
              <a:t>Need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tx1"/>
                </a:solidFill>
              </a:rPr>
              <a:t>We use needn’t to say that something is not necessary.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You needn’t buy any tools, the company provides everything.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>
                <a:solidFill>
                  <a:schemeClr val="tx1"/>
                </a:solidFill>
              </a:rPr>
              <a:t>Need can also be used as a full verb:</a:t>
            </a:r>
          </a:p>
          <a:p>
            <a:pPr marL="0" indent="0">
              <a:buNone/>
            </a:pPr>
            <a:r>
              <a:rPr lang="en-GB" i="1" dirty="0">
                <a:solidFill>
                  <a:schemeClr val="tx1"/>
                </a:solidFill>
              </a:rPr>
              <a:t>You don’t need to by any tools.</a:t>
            </a:r>
          </a:p>
          <a:p>
            <a:pPr marL="0" indent="0">
              <a:buNone/>
            </a:pP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9051654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2C71C-F667-4467-8AE4-D4C584C27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50240"/>
          </a:xfrm>
        </p:spPr>
        <p:txBody>
          <a:bodyPr>
            <a:normAutofit fontScale="90000"/>
          </a:bodyPr>
          <a:lstStyle/>
          <a:p>
            <a:r>
              <a:rPr lang="en-GB" dirty="0"/>
              <a:t>Practical English usage/common mistakes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71D54-8EC2-4B70-AB34-2BC399AB4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731520"/>
            <a:ext cx="4184035" cy="5309841"/>
          </a:xfrm>
        </p:spPr>
        <p:txBody>
          <a:bodyPr>
            <a:normAutofit/>
          </a:bodyPr>
          <a:lstStyle/>
          <a:p>
            <a:r>
              <a:rPr lang="en-GB" sz="2400" b="1" dirty="0"/>
              <a:t>Don’t say/ write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 promise I pay you tomorrow.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This is the first time I am here.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I’ve been here since three months.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If I’ll have time, I will finish this today.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He said me that he was Italian.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He told me that he is Italian.</a:t>
            </a:r>
            <a:endParaRPr lang="sr-Latn-RS" sz="22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AC4A7-2FD9-4DB0-93FC-89CD1D0F4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731521"/>
            <a:ext cx="4184034" cy="5309842"/>
          </a:xfrm>
        </p:spPr>
        <p:txBody>
          <a:bodyPr>
            <a:normAutofit/>
          </a:bodyPr>
          <a:lstStyle/>
          <a:p>
            <a:r>
              <a:rPr lang="en-GB" sz="2400" b="1" dirty="0"/>
              <a:t>Say/ write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 promise I’ll pay you tomorrow.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This is the first time I’ve been here.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I’ve been here for three months.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If I have time, I will finish this today.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He told me that he was Italian.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He told me that he was Italian.</a:t>
            </a:r>
            <a:endParaRPr lang="sr-Latn-RS" sz="22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sr-Latn-RS" sz="2000" dirty="0"/>
          </a:p>
          <a:p>
            <a:pPr marL="457200" indent="-457200">
              <a:buFont typeface="+mj-lt"/>
              <a:buAutoNum type="arabicPeriod"/>
            </a:pPr>
            <a:endParaRPr lang="sr-Latn-RS" sz="2000" dirty="0"/>
          </a:p>
          <a:p>
            <a:pPr marL="457200" indent="-457200">
              <a:buFont typeface="+mj-lt"/>
              <a:buAutoNum type="arabicPeriod"/>
            </a:pP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31384543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2C71C-F667-4467-8AE4-D4C584C27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50240"/>
          </a:xfrm>
        </p:spPr>
        <p:txBody>
          <a:bodyPr>
            <a:normAutofit fontScale="90000"/>
          </a:bodyPr>
          <a:lstStyle/>
          <a:p>
            <a:r>
              <a:rPr lang="en-GB" dirty="0"/>
              <a:t>Practical English usage/common mistakes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71D54-8EC2-4B70-AB34-2BC399AB4D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731520"/>
            <a:ext cx="4184035" cy="5309841"/>
          </a:xfrm>
        </p:spPr>
        <p:txBody>
          <a:bodyPr>
            <a:normAutofit/>
          </a:bodyPr>
          <a:lstStyle/>
          <a:p>
            <a:r>
              <a:rPr lang="en-GB" sz="2400" b="1" dirty="0"/>
              <a:t>Don’t say/ write</a:t>
            </a:r>
          </a:p>
          <a:p>
            <a:pPr marL="0" indent="0">
              <a:buNone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 look forward to see you.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I’m boring in this lessons.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He has much money.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Can you give me an information?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She is married with a doctor.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My brother has got a new work.</a:t>
            </a:r>
            <a:endParaRPr lang="sr-Latn-RS" sz="2200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AC4A7-2FD9-4DB0-93FC-89CD1D0F41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731521"/>
            <a:ext cx="4184034" cy="5309842"/>
          </a:xfrm>
        </p:spPr>
        <p:txBody>
          <a:bodyPr>
            <a:normAutofit/>
          </a:bodyPr>
          <a:lstStyle/>
          <a:p>
            <a:r>
              <a:rPr lang="en-GB" sz="2400" b="1" dirty="0"/>
              <a:t>Say/ write</a:t>
            </a:r>
          </a:p>
          <a:p>
            <a:pPr marL="0" indent="0">
              <a:buNone/>
            </a:pPr>
            <a:endParaRPr lang="en-GB" sz="2400" b="1" dirty="0"/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 look forward to seeing you.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I’m bored in this lessons.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He has a lot of/ plenty of money.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Can you give me some information?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She is married to a doctor.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200" dirty="0">
                <a:solidFill>
                  <a:schemeClr val="tx1"/>
                </a:solidFill>
              </a:rPr>
              <a:t>My brother has got a new job.</a:t>
            </a:r>
            <a:endParaRPr lang="sr-Latn-RS" sz="22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Latn-RS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sr-Latn-RS" sz="20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114458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3A457-1EB5-4E24-9D6B-1EB2B7F96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Small talk phrases- examples</a:t>
            </a:r>
            <a:endParaRPr lang="sr-Latn-R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EFFBB2-2543-4BA7-AF25-E875FF1197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71145"/>
            <a:ext cx="8596668" cy="43702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1. </a:t>
            </a:r>
            <a:r>
              <a:rPr lang="en-US" sz="2000" b="1" dirty="0">
                <a:solidFill>
                  <a:schemeClr val="tx1"/>
                </a:solidFill>
              </a:rPr>
              <a:t>What are you working on at the moment?</a:t>
            </a:r>
            <a:r>
              <a:rPr lang="sr-Latn-RS" sz="2000" b="1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2. How is it going with your new assistant?</a:t>
            </a:r>
            <a:r>
              <a:rPr lang="sr-Latn-RS" sz="2000" b="1" dirty="0">
                <a:solidFill>
                  <a:schemeClr val="tx1"/>
                </a:solidFill>
              </a:rPr>
              <a:t>   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3. Are you making any progress with your big project?</a:t>
            </a:r>
            <a:r>
              <a:rPr lang="sr-Latn-RS" sz="2000" b="1" dirty="0">
                <a:solidFill>
                  <a:schemeClr val="tx1"/>
                </a:solidFill>
              </a:rPr>
              <a:t> 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4. How did your presentation go last week?</a:t>
            </a:r>
            <a:r>
              <a:rPr lang="sr-Latn-RS" sz="2000" b="1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5. How was your business trip? When did you get back?</a:t>
            </a:r>
            <a:r>
              <a:rPr lang="sr-Latn-RS" sz="2000" b="1" dirty="0">
                <a:solidFill>
                  <a:schemeClr val="tx1"/>
                </a:solidFill>
              </a:rPr>
              <a:t> 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6. What’s new?</a:t>
            </a:r>
            <a:r>
              <a:rPr lang="sr-Latn-RS" sz="2000" b="1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7. Have you heard back from that potential big customer yet?</a:t>
            </a:r>
            <a:r>
              <a:rPr lang="sr-Latn-RS" sz="2000" b="1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8. What have you been up to in your department?</a:t>
            </a:r>
            <a:r>
              <a:rPr lang="sr-Latn-RS" sz="2000" b="1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9. When do you think they will finally sign the contract?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tx1"/>
                </a:solidFill>
              </a:rPr>
              <a:t>10. Are you going to the conference this weekend?</a:t>
            </a:r>
            <a:r>
              <a:rPr lang="sr-Latn-RS" sz="2000" b="1" dirty="0">
                <a:solidFill>
                  <a:schemeClr val="tx1"/>
                </a:solidFill>
              </a:rPr>
              <a:t> 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534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B7D09E-A0D6-47B1-AA3B-DA89D967B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94804"/>
          </a:xfrm>
        </p:spPr>
        <p:txBody>
          <a:bodyPr>
            <a:normAutofit fontScale="90000"/>
          </a:bodyPr>
          <a:lstStyle/>
          <a:p>
            <a:r>
              <a:rPr lang="en-GB" dirty="0"/>
              <a:t>Present tenses</a:t>
            </a:r>
            <a:endParaRPr lang="sr-Latn-R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D15B205-1109-4033-888B-2688EBA5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745" y="683581"/>
            <a:ext cx="4185623" cy="390618"/>
          </a:xfrm>
        </p:spPr>
        <p:txBody>
          <a:bodyPr/>
          <a:lstStyle/>
          <a:p>
            <a:r>
              <a:rPr lang="en-GB" dirty="0"/>
              <a:t>Present simple</a:t>
            </a:r>
            <a:endParaRPr lang="sr-Latn-R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E007894-5508-457A-925F-D948A0ECD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745" y="1618593"/>
            <a:ext cx="4185623" cy="530599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000" b="1" dirty="0"/>
              <a:t>General time: </a:t>
            </a:r>
          </a:p>
          <a:p>
            <a:pPr marL="0" indent="0">
              <a:buNone/>
            </a:pPr>
            <a:r>
              <a:rPr lang="en-GB" b="1" i="1" dirty="0"/>
              <a:t>Alice works for an insurance company.</a:t>
            </a:r>
          </a:p>
          <a:p>
            <a:pPr marL="0" indent="0">
              <a:buNone/>
            </a:pPr>
            <a:r>
              <a:rPr lang="en-GB" b="1" i="1" dirty="0"/>
              <a:t>They have meetings every Friday.</a:t>
            </a:r>
          </a:p>
          <a:p>
            <a:pPr marL="0" indent="0">
              <a:buNone/>
            </a:pPr>
            <a:r>
              <a:rPr lang="en-GB" b="1" i="1" dirty="0"/>
              <a:t>What do frogs eat?</a:t>
            </a:r>
          </a:p>
          <a:p>
            <a:pPr marL="0" indent="0">
              <a:buNone/>
            </a:pPr>
            <a:r>
              <a:rPr lang="en-GB" b="1" i="1" dirty="0"/>
              <a:t>It always rains here in November.</a:t>
            </a:r>
          </a:p>
          <a:p>
            <a:pPr marL="0" indent="0">
              <a:buNone/>
            </a:pPr>
            <a:endParaRPr lang="en-GB" b="1" i="1" dirty="0"/>
          </a:p>
          <a:p>
            <a:pPr marL="0" indent="0">
              <a:buNone/>
            </a:pPr>
            <a:endParaRPr lang="en-GB" b="1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sz="2000" b="1" dirty="0"/>
              <a:t>Talking about the future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for timetabled future events</a:t>
            </a:r>
            <a:r>
              <a:rPr lang="en-GB" b="1" i="1" dirty="0"/>
              <a:t>:</a:t>
            </a:r>
          </a:p>
          <a:p>
            <a:pPr marL="0" indent="0">
              <a:buNone/>
            </a:pPr>
            <a:r>
              <a:rPr lang="en-GB" b="1" i="1" dirty="0"/>
              <a:t> I start my new job tomorrow.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In subordinate clauses: </a:t>
            </a:r>
          </a:p>
          <a:p>
            <a:pPr marL="0" indent="0">
              <a:buNone/>
            </a:pPr>
            <a:r>
              <a:rPr lang="en-GB" b="1" i="1" dirty="0"/>
              <a:t>I will phone you when I get home.( NOT </a:t>
            </a:r>
            <a:r>
              <a:rPr lang="en-GB" b="1" i="1" strike="sngStrike" dirty="0"/>
              <a:t>when I will get home)</a:t>
            </a:r>
            <a:endParaRPr lang="sr-Latn-RS" b="1" i="1" strike="sngStrik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242D7F-38AC-4932-9DD6-DA141390E5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8383" y="683581"/>
            <a:ext cx="4185618" cy="390618"/>
          </a:xfrm>
        </p:spPr>
        <p:txBody>
          <a:bodyPr/>
          <a:lstStyle/>
          <a:p>
            <a:r>
              <a:rPr lang="en-GB" dirty="0"/>
              <a:t>Present continuous</a:t>
            </a:r>
            <a:endParaRPr lang="sr-Latn-R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1ED34FA-2F6D-4E98-9970-0ADF7B83EB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8384" y="1618593"/>
            <a:ext cx="4185617" cy="495088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2000" b="1" dirty="0"/>
              <a:t>Use around now</a:t>
            </a:r>
          </a:p>
          <a:p>
            <a:pPr marL="0" indent="0">
              <a:buNone/>
            </a:pPr>
            <a:r>
              <a:rPr lang="en-GB" b="1" i="1" dirty="0"/>
              <a:t>What are you doing? I am writing a letter.</a:t>
            </a:r>
          </a:p>
          <a:p>
            <a:pPr marL="0" indent="0">
              <a:buNone/>
            </a:pPr>
            <a:r>
              <a:rPr lang="en-GB" b="1" i="1" dirty="0"/>
              <a:t>He is working in Italy at the moment</a:t>
            </a:r>
            <a:r>
              <a:rPr lang="en-GB" b="1" dirty="0"/>
              <a:t>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sz="2000" b="1" dirty="0"/>
              <a:t>Repeated actions if these are just happening around the present</a:t>
            </a:r>
          </a:p>
          <a:p>
            <a:pPr marL="0" indent="0">
              <a:buNone/>
            </a:pPr>
            <a:r>
              <a:rPr lang="en-GB" b="1" i="1" dirty="0"/>
              <a:t>I am travelling a lot these days.</a:t>
            </a:r>
          </a:p>
          <a:p>
            <a:pPr marL="0" indent="0">
              <a:buNone/>
            </a:pPr>
            <a:endParaRPr lang="en-GB" b="1" i="1" dirty="0"/>
          </a:p>
          <a:p>
            <a:pPr>
              <a:buFont typeface="Wingdings" panose="05000000000000000000" pitchFamily="2" charset="2"/>
              <a:buChar char="v"/>
            </a:pPr>
            <a:r>
              <a:rPr lang="en-GB" sz="2000" b="1" dirty="0"/>
              <a:t>Talking about the future</a:t>
            </a:r>
          </a:p>
          <a:p>
            <a:pPr marL="0" indent="0">
              <a:buNone/>
            </a:pPr>
            <a:r>
              <a:rPr lang="en-GB" b="1" i="1" dirty="0"/>
              <a:t>What are you doing tomorrow evening? </a:t>
            </a:r>
          </a:p>
          <a:p>
            <a:pPr marL="0" indent="0">
              <a:buNone/>
            </a:pPr>
            <a:endParaRPr lang="en-GB" b="1" dirty="0"/>
          </a:p>
          <a:p>
            <a:endParaRPr lang="en-GB" b="1" dirty="0"/>
          </a:p>
          <a:p>
            <a:pPr>
              <a:buFont typeface="Wingdings" panose="05000000000000000000" pitchFamily="2" charset="2"/>
              <a:buChar char="q"/>
            </a:pPr>
            <a:r>
              <a:rPr lang="en-GB" sz="2000" b="1" dirty="0"/>
              <a:t>We use </a:t>
            </a:r>
            <a:r>
              <a:rPr lang="en-GB" sz="2200" b="1" u="sng" dirty="0"/>
              <a:t>perfect</a:t>
            </a:r>
            <a:r>
              <a:rPr lang="en-GB" sz="2000" b="1" dirty="0"/>
              <a:t>, not present tenses to say how long a present action has been going on.</a:t>
            </a:r>
          </a:p>
          <a:p>
            <a:pPr marL="0" indent="0">
              <a:buNone/>
            </a:pPr>
            <a:r>
              <a:rPr lang="en-GB" b="1" i="1" dirty="0"/>
              <a:t>I’ve known her since 1990.</a:t>
            </a:r>
          </a:p>
          <a:p>
            <a:pPr marL="0" indent="0">
              <a:buNone/>
            </a:pPr>
            <a:r>
              <a:rPr lang="en-GB" b="1" i="1" dirty="0"/>
              <a:t>I’ve been learning English for three years.</a:t>
            </a:r>
          </a:p>
          <a:p>
            <a:endParaRPr lang="en-GB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22938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82386"/>
            <a:ext cx="8596668" cy="82686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2. Participation in a meeting</a:t>
            </a:r>
            <a:endParaRPr lang="en-GB" sz="4000" b="1" dirty="0">
              <a:solidFill>
                <a:srgbClr val="C0000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7496" y="1925398"/>
            <a:ext cx="2619375" cy="118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39" y="4074884"/>
            <a:ext cx="2619375" cy="1543050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494" y="1454727"/>
            <a:ext cx="2619375" cy="190400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940233" y="2244060"/>
            <a:ext cx="67665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2"/>
              </a:buClr>
            </a:pPr>
            <a:endParaRPr lang="en-GB" sz="26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48B412C-735B-4C26-A27D-CFB9043682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312" y="3258723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904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7D70C46-32F3-4CD0-B8CA-0A54C757F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7553"/>
            <a:ext cx="8596668" cy="639085"/>
          </a:xfrm>
        </p:spPr>
        <p:txBody>
          <a:bodyPr>
            <a:normAutofit fontScale="90000"/>
          </a:bodyPr>
          <a:lstStyle/>
          <a:p>
            <a:r>
              <a:rPr lang="en-GB" dirty="0"/>
              <a:t>Types of users of English</a:t>
            </a:r>
            <a:endParaRPr lang="sr-Latn-R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35698D-B349-41D4-9162-C30DE51F7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87669"/>
            <a:ext cx="8596668" cy="5670330"/>
          </a:xfrm>
        </p:spPr>
        <p:txBody>
          <a:bodyPr>
            <a:noAutofit/>
          </a:bodyPr>
          <a:lstStyle/>
          <a:p>
            <a:r>
              <a:rPr lang="en-US" sz="3000" dirty="0">
                <a:solidFill>
                  <a:srgbClr val="7030A0"/>
                </a:solidFill>
              </a:rPr>
              <a:t>Perfectionists</a:t>
            </a:r>
            <a:endParaRPr lang="en-US" sz="3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3000" dirty="0">
              <a:solidFill>
                <a:schemeClr val="tx1"/>
              </a:solidFill>
            </a:endParaRPr>
          </a:p>
          <a:p>
            <a:r>
              <a:rPr lang="en-US" sz="3000" dirty="0">
                <a:solidFill>
                  <a:srgbClr val="7030A0"/>
                </a:solidFill>
              </a:rPr>
              <a:t>Risk-takers</a:t>
            </a:r>
            <a:endParaRPr lang="sr-Latn-RS" sz="3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857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F9C65-01F2-4255-A1BB-3EEE2930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1942"/>
            <a:ext cx="8596668" cy="594696"/>
          </a:xfrm>
        </p:spPr>
        <p:txBody>
          <a:bodyPr>
            <a:normAutofit fontScale="90000"/>
          </a:bodyPr>
          <a:lstStyle/>
          <a:p>
            <a:r>
              <a:rPr lang="en-GB" dirty="0"/>
              <a:t>Strategies for perfectionists</a:t>
            </a:r>
            <a:endParaRPr lang="sr-Lat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7DB7A-4168-43A4-9C6A-ACF398611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24910"/>
            <a:ext cx="8596668" cy="5933090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Learn a few </a:t>
            </a:r>
            <a:r>
              <a:rPr lang="en-US" sz="2200" b="1" dirty="0">
                <a:solidFill>
                  <a:schemeClr val="tx1"/>
                </a:solidFill>
              </a:rPr>
              <a:t>“interrupting phrases” </a:t>
            </a:r>
            <a:r>
              <a:rPr lang="en-US" sz="2000" dirty="0">
                <a:solidFill>
                  <a:schemeClr val="tx1"/>
                </a:solidFill>
              </a:rPr>
              <a:t>like: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rgbClr val="0070C0"/>
                </a:solidFill>
              </a:rPr>
              <a:t>Can I just say something</a:t>
            </a:r>
            <a:r>
              <a:rPr lang="en-US" sz="2000" dirty="0">
                <a:solidFill>
                  <a:srgbClr val="0070C0"/>
                </a:solidFill>
              </a:rPr>
              <a:t>? 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i="1" dirty="0">
                <a:solidFill>
                  <a:srgbClr val="0070C0"/>
                </a:solidFill>
              </a:rPr>
              <a:t>Can I just stop you for a second</a:t>
            </a:r>
            <a:r>
              <a:rPr lang="en-US" sz="2000" dirty="0">
                <a:solidFill>
                  <a:srgbClr val="0070C0"/>
                </a:solidFill>
              </a:rPr>
              <a:t>? </a:t>
            </a:r>
            <a:endParaRPr lang="en-US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rgbClr val="0070C0"/>
                </a:solidFill>
              </a:rPr>
              <a:t>Sorry to interrupt, but</a:t>
            </a:r>
            <a:r>
              <a:rPr lang="en-US" sz="2000" dirty="0">
                <a:solidFill>
                  <a:srgbClr val="0070C0"/>
                </a:solidFill>
              </a:rPr>
              <a:t>....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The best one-word interrupting phrase is </a:t>
            </a:r>
            <a:r>
              <a:rPr lang="en-US" sz="2000" i="1" dirty="0">
                <a:solidFill>
                  <a:srgbClr val="0070C0"/>
                </a:solidFill>
              </a:rPr>
              <a:t>But</a:t>
            </a:r>
            <a:r>
              <a:rPr lang="en-US" sz="2000" dirty="0">
                <a:solidFill>
                  <a:schemeClr val="tx1"/>
                </a:solidFill>
              </a:rPr>
              <a:t> ..., or you could simply say </a:t>
            </a:r>
            <a:r>
              <a:rPr lang="en-US" sz="2000" dirty="0">
                <a:solidFill>
                  <a:srgbClr val="0070C0"/>
                </a:solidFill>
              </a:rPr>
              <a:t>the person’s name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 Learn </a:t>
            </a:r>
            <a:r>
              <a:rPr lang="en-US" sz="2200" b="1" dirty="0">
                <a:solidFill>
                  <a:schemeClr val="tx1"/>
                </a:solidFill>
              </a:rPr>
              <a:t>hundreds of new words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</a:p>
          <a:p>
            <a:endParaRPr lang="en-US" sz="2000" b="1" dirty="0">
              <a:solidFill>
                <a:schemeClr val="tx1"/>
              </a:solidFill>
            </a:endParaRPr>
          </a:p>
          <a:p>
            <a:r>
              <a:rPr lang="en-US" sz="2200" b="1" dirty="0">
                <a:solidFill>
                  <a:schemeClr val="tx1"/>
                </a:solidFill>
              </a:rPr>
              <a:t>Go for it!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59235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6694</TotalTime>
  <Words>4193</Words>
  <Application>Microsoft Office PowerPoint</Application>
  <PresentationFormat>Widescreen</PresentationFormat>
  <Paragraphs>572</Paragraphs>
  <Slides>46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Calibri</vt:lpstr>
      <vt:lpstr>Trebuchet MS</vt:lpstr>
      <vt:lpstr>Wingdings</vt:lpstr>
      <vt:lpstr>Wingdings 3</vt:lpstr>
      <vt:lpstr>Facet</vt:lpstr>
      <vt:lpstr>Meetings in English</vt:lpstr>
      <vt:lpstr>Meetings</vt:lpstr>
      <vt:lpstr>1. Before a meeting </vt:lpstr>
      <vt:lpstr>Meeting and greeting</vt:lpstr>
      <vt:lpstr>Small talk phrases- examples</vt:lpstr>
      <vt:lpstr>Present tenses</vt:lpstr>
      <vt:lpstr>2. Participation in a meeting</vt:lpstr>
      <vt:lpstr>Types of users of English</vt:lpstr>
      <vt:lpstr>Strategies for perfectionists</vt:lpstr>
      <vt:lpstr>Strategies for perfectionist</vt:lpstr>
      <vt:lpstr>Strategies for risk-takers</vt:lpstr>
      <vt:lpstr>Strategies for risk-takers</vt:lpstr>
      <vt:lpstr>Phrases for preventing interruptions</vt:lpstr>
      <vt:lpstr>Giving your opinion</vt:lpstr>
      <vt:lpstr>Past forms</vt:lpstr>
      <vt:lpstr>3. Managing a meeting</vt:lpstr>
      <vt:lpstr>Planning a meeting</vt:lpstr>
      <vt:lpstr>Arranging a meeting</vt:lpstr>
      <vt:lpstr>Useful phrases used in emails</vt:lpstr>
      <vt:lpstr>Useful phrases used in emails</vt:lpstr>
      <vt:lpstr>Useful phrases used in emails</vt:lpstr>
      <vt:lpstr>Managing a meeting</vt:lpstr>
      <vt:lpstr>Getting the meeting started</vt:lpstr>
      <vt:lpstr>Useful phrases for managing a meeting</vt:lpstr>
      <vt:lpstr>Useful phrases for managing a meeting</vt:lpstr>
      <vt:lpstr>Useful phrases for managing a meeting</vt:lpstr>
      <vt:lpstr>Future forms</vt:lpstr>
      <vt:lpstr>Future forms</vt:lpstr>
      <vt:lpstr>Future forms</vt:lpstr>
      <vt:lpstr>4. Brainstorming and evaluation ideas</vt:lpstr>
      <vt:lpstr>Useful phrases for making suggestions</vt:lpstr>
      <vt:lpstr>Useful phrases for evaluating ideas</vt:lpstr>
      <vt:lpstr>5. Closing a meeting</vt:lpstr>
      <vt:lpstr>What must always happen by the end of a meeting?</vt:lpstr>
      <vt:lpstr>Closing a meeting</vt:lpstr>
      <vt:lpstr>Useful phrases for volunteering and delegating</vt:lpstr>
      <vt:lpstr>Useful phrases for volunteering and delegating</vt:lpstr>
      <vt:lpstr>Useful phrases for volunteering and delegating</vt:lpstr>
      <vt:lpstr>Useful phrases for volunteering and delegating</vt:lpstr>
      <vt:lpstr>Modal verbs</vt:lpstr>
      <vt:lpstr>Modal verbs</vt:lpstr>
      <vt:lpstr>Modal verbs</vt:lpstr>
      <vt:lpstr>Modal verbs</vt:lpstr>
      <vt:lpstr>Modal verbs</vt:lpstr>
      <vt:lpstr>Practical English usage/common mistakes</vt:lpstr>
      <vt:lpstr>Practical English usage/common mistakes</vt:lpstr>
    </vt:vector>
  </TitlesOfParts>
  <Company>InterContintental Hotels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the meeting starded</dc:title>
  <dc:creator>Jovana Loncar</dc:creator>
  <cp:lastModifiedBy>Loncar, Jovana</cp:lastModifiedBy>
  <cp:revision>558</cp:revision>
  <dcterms:created xsi:type="dcterms:W3CDTF">2020-07-16T08:43:13Z</dcterms:created>
  <dcterms:modified xsi:type="dcterms:W3CDTF">2021-02-23T19:12:15Z</dcterms:modified>
</cp:coreProperties>
</file>